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9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0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1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2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3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4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5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6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7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8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9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20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21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22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23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24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25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26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27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28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29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30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31.xml" ContentType="application/vnd.openxmlformats-officedocument.presentationml.notesSlide+xml"/>
  <Override PartName="/ppt/tags/tag77.xml" ContentType="application/vnd.openxmlformats-officedocument.presentationml.tags+xml"/>
  <Override PartName="/ppt/notesSlides/notesSlide32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33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34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35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36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37.xml" ContentType="application/vnd.openxmlformats-officedocument.presentationml.notesSlide+xml"/>
  <Override PartName="/ppt/tags/tag96.xml" ContentType="application/vnd.openxmlformats-officedocument.presentationml.tags+xml"/>
  <Override PartName="/ppt/notesSlides/notesSlide38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39.xml" ContentType="application/vnd.openxmlformats-officedocument.presentationml.notesSl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40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notesSlides/notesSlide41.xml" ContentType="application/vnd.openxmlformats-officedocument.presentationml.notesSlid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42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43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44.xml" ContentType="application/vnd.openxmlformats-officedocument.presentationml.notesSlide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45.xml" ContentType="application/vnd.openxmlformats-officedocument.presentationml.notesSl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notesSlides/notesSlide46.xml" ContentType="application/vnd.openxmlformats-officedocument.presentationml.notesSlid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notesSlides/notesSlide47.xml" ContentType="application/vnd.openxmlformats-officedocument.presentationml.notesSlide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notesSlides/notesSlide48.xml" ContentType="application/vnd.openxmlformats-officedocument.presentationml.notesSlide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notesSlides/notesSlide49.xml" ContentType="application/vnd.openxmlformats-officedocument.presentationml.notesSlide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notesSlides/notesSlide50.xml" ContentType="application/vnd.openxmlformats-officedocument.presentationml.notesSlide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notesSlides/notesSlide51.xml" ContentType="application/vnd.openxmlformats-officedocument.presentationml.notesSlide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notesSlides/notesSlide52.xml" ContentType="application/vnd.openxmlformats-officedocument.presentationml.notesSlide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notesSlides/notesSlide53.xml" ContentType="application/vnd.openxmlformats-officedocument.presentationml.notesSlide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notesSlides/notesSlide54.xml" ContentType="application/vnd.openxmlformats-officedocument.presentationml.notesSlide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notesSlides/notesSlide55.xml" ContentType="application/vnd.openxmlformats-officedocument.presentationml.notesSlide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notesSlides/notesSlide56.xml" ContentType="application/vnd.openxmlformats-officedocument.presentationml.notesSlide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notesSlides/notesSlide57.xml" ContentType="application/vnd.openxmlformats-officedocument.presentationml.notesSlide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notesSlides/notesSlide58.xml" ContentType="application/vnd.openxmlformats-officedocument.presentationml.notesSlide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notesSlides/notesSlide59.xml" ContentType="application/vnd.openxmlformats-officedocument.presentationml.notesSlide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notesSlides/notesSlide60.xml" ContentType="application/vnd.openxmlformats-officedocument.presentationml.notesSlide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notesSlides/notesSlide61.xml" ContentType="application/vnd.openxmlformats-officedocument.presentationml.notesSlide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notesSlides/notesSlide62.xml" ContentType="application/vnd.openxmlformats-officedocument.presentationml.notesSlide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notesSlides/notesSlide63.xml" ContentType="application/vnd.openxmlformats-officedocument.presentationml.notesSlide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notesSlides/notesSlide64.xml" ContentType="application/vnd.openxmlformats-officedocument.presentationml.notesSlide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notesSlides/notesSlide65.xml" ContentType="application/vnd.openxmlformats-officedocument.presentationml.notesSlide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notesSlides/notesSlide66.xml" ContentType="application/vnd.openxmlformats-officedocument.presentationml.notesSlide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notesSlides/notesSlide67.xml" ContentType="application/vnd.openxmlformats-officedocument.presentationml.notesSlide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notesSlides/notesSlide68.xml" ContentType="application/vnd.openxmlformats-officedocument.presentationml.notesSlide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notesSlides/notesSlide69.xml" ContentType="application/vnd.openxmlformats-officedocument.presentationml.notesSlide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notesSlides/notesSlide70.xml" ContentType="application/vnd.openxmlformats-officedocument.presentationml.notesSlid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notesSlides/notesSlide71.xml" ContentType="application/vnd.openxmlformats-officedocument.presentationml.notesSlide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notesSlides/notesSlide72.xml" ContentType="application/vnd.openxmlformats-officedocument.presentationml.notesSlide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notesSlides/notesSlide73.xml" ContentType="application/vnd.openxmlformats-officedocument.presentationml.notesSlide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notesSlides/notesSlide74.xml" ContentType="application/vnd.openxmlformats-officedocument.presentationml.notesSlide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notesSlides/notesSlide75.xml" ContentType="application/vnd.openxmlformats-officedocument.presentationml.notesSlide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notesSlides/notesSlide76.xml" ContentType="application/vnd.openxmlformats-officedocument.presentationml.notesSlide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notesSlides/notesSlide77.xml" ContentType="application/vnd.openxmlformats-officedocument.presentationml.notesSlide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notesSlides/notesSlide78.xml" ContentType="application/vnd.openxmlformats-officedocument.presentationml.notesSlide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notesSlides/notesSlide79.xml" ContentType="application/vnd.openxmlformats-officedocument.presentationml.notesSlide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notesSlides/notesSlide80.xml" ContentType="application/vnd.openxmlformats-officedocument.presentationml.notesSlide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notesSlides/notesSlide81.xml" ContentType="application/vnd.openxmlformats-officedocument.presentationml.notesSlide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notesSlides/notesSlide82.xml" ContentType="application/vnd.openxmlformats-officedocument.presentationml.notesSlide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notesSlides/notesSlide83.xml" ContentType="application/vnd.openxmlformats-officedocument.presentationml.notesSlide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notesSlides/notesSlide84.xml" ContentType="application/vnd.openxmlformats-officedocument.presentationml.notesSlide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notesSlides/notesSlide85.xml" ContentType="application/vnd.openxmlformats-officedocument.presentationml.notesSlide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notesSlides/notesSlide86.xml" ContentType="application/vnd.openxmlformats-officedocument.presentationml.notesSlide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notesSlides/notesSlide87.xml" ContentType="application/vnd.openxmlformats-officedocument.presentationml.notesSlide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notesSlides/notesSlide88.xml" ContentType="application/vnd.openxmlformats-officedocument.presentationml.notesSlide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notesSlides/notesSlide89.xml" ContentType="application/vnd.openxmlformats-officedocument.presentationml.notesSlide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notesSlides/notesSlide90.xml" ContentType="application/vnd.openxmlformats-officedocument.presentationml.notesSlide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notesSlides/notesSlide91.xml" ContentType="application/vnd.openxmlformats-officedocument.presentationml.notesSlide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notesSlides/notesSlide92.xml" ContentType="application/vnd.openxmlformats-officedocument.presentationml.notesSlide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notesSlides/notesSlide93.xml" ContentType="application/vnd.openxmlformats-officedocument.presentationml.notesSlide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notesSlides/notesSlide94.xml" ContentType="application/vnd.openxmlformats-officedocument.presentationml.notesSlide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notesSlides/notesSlide95.xml" ContentType="application/vnd.openxmlformats-officedocument.presentationml.notesSlide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notesSlides/notesSlide96.xml" ContentType="application/vnd.openxmlformats-officedocument.presentationml.notesSlide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notesSlides/notesSlide97.xml" ContentType="application/vnd.openxmlformats-officedocument.presentationml.notesSlide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notesSlides/notesSlide98.xml" ContentType="application/vnd.openxmlformats-officedocument.presentationml.notesSlide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notesSlides/notesSlide99.xml" ContentType="application/vnd.openxmlformats-officedocument.presentationml.notesSlide+xml"/>
  <Override PartName="/ppt/tags/tag319.xml" ContentType="application/vnd.openxmlformats-officedocument.presentationml.tags+xml"/>
  <Override PartName="/ppt/notesSlides/notesSlide100.xml" ContentType="application/vnd.openxmlformats-officedocument.presentationml.notesSlide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notesSlides/notesSlide101.xml" ContentType="application/vnd.openxmlformats-officedocument.presentationml.notesSlide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notesSlides/notesSlide102.xml" ContentType="application/vnd.openxmlformats-officedocument.presentationml.notesSlide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notesSlides/notesSlide103.xml" ContentType="application/vnd.openxmlformats-officedocument.presentationml.notesSlide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notesSlides/notesSlide104.xml" ContentType="application/vnd.openxmlformats-officedocument.presentationml.notesSlide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notesSlides/notesSlide105.xml" ContentType="application/vnd.openxmlformats-officedocument.presentationml.notesSlide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notesSlides/notesSlide106.xml" ContentType="application/vnd.openxmlformats-officedocument.presentationml.notesSlide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notesSlides/notesSlide107.xml" ContentType="application/vnd.openxmlformats-officedocument.presentationml.notesSlide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notesSlides/notesSlide108.xml" ContentType="application/vnd.openxmlformats-officedocument.presentationml.notesSlide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notesSlides/notesSlide109.xml" ContentType="application/vnd.openxmlformats-officedocument.presentationml.notesSlide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notesSlides/notesSlide110.xml" ContentType="application/vnd.openxmlformats-officedocument.presentationml.notesSlide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notesSlides/notesSlide111.xml" ContentType="application/vnd.openxmlformats-officedocument.presentationml.notesSlide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notesSlides/notesSlide112.xml" ContentType="application/vnd.openxmlformats-officedocument.presentationml.notesSlide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notesSlides/notesSlide113.xml" ContentType="application/vnd.openxmlformats-officedocument.presentationml.notesSlide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notesSlides/notesSlide114.xml" ContentType="application/vnd.openxmlformats-officedocument.presentationml.notesSlide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notesSlides/notesSlide115.xml" ContentType="application/vnd.openxmlformats-officedocument.presentationml.notesSlide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notesSlides/notesSlide116.xml" ContentType="application/vnd.openxmlformats-officedocument.presentationml.notesSlide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notesSlides/notesSlide117.xml" ContentType="application/vnd.openxmlformats-officedocument.presentationml.notesSlide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notesSlides/notesSlide118.xml" ContentType="application/vnd.openxmlformats-officedocument.presentationml.notesSlide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notesSlides/notesSlide119.xml" ContentType="application/vnd.openxmlformats-officedocument.presentationml.notesSlide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notesSlides/notesSlide120.xml" ContentType="application/vnd.openxmlformats-officedocument.presentationml.notesSlide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notesSlides/notesSlide121.xml" ContentType="application/vnd.openxmlformats-officedocument.presentationml.notesSlide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notesSlides/notesSlide122.xml" ContentType="application/vnd.openxmlformats-officedocument.presentationml.notesSlide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notesSlides/notesSlide123.xml" ContentType="application/vnd.openxmlformats-officedocument.presentationml.notesSlide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notesSlides/notesSlide124.xml" ContentType="application/vnd.openxmlformats-officedocument.presentationml.notesSlide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notesSlides/notesSlide125.xml" ContentType="application/vnd.openxmlformats-officedocument.presentationml.notesSlide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notesSlides/notesSlide126.xml" ContentType="application/vnd.openxmlformats-officedocument.presentationml.notesSlide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notesSlides/notesSlide127.xml" ContentType="application/vnd.openxmlformats-officedocument.presentationml.notesSlide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notesSlides/notesSlide128.xml" ContentType="application/vnd.openxmlformats-officedocument.presentationml.notesSlide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notesSlides/notesSlide129.xml" ContentType="application/vnd.openxmlformats-officedocument.presentationml.notesSlide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notesSlides/notesSlide130.xml" ContentType="application/vnd.openxmlformats-officedocument.presentationml.notesSlide+xml"/>
  <Override PartName="/ppt/tags/tag417.xml" ContentType="application/vnd.openxmlformats-officedocument.presentationml.tags+xml"/>
  <Override PartName="/ppt/notesSlides/notesSlide131.xml" ContentType="application/vnd.openxmlformats-officedocument.presentationml.notesSlide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notesSlides/notesSlide132.xml" ContentType="application/vnd.openxmlformats-officedocument.presentationml.notesSlide+xml"/>
  <Override PartName="/ppt/tags/tag420.xml" ContentType="application/vnd.openxmlformats-officedocument.presentationml.tags+xml"/>
  <Override PartName="/ppt/notesSlides/notesSlide1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6"/>
  </p:notesMasterIdLst>
  <p:sldIdLst>
    <p:sldId id="256" r:id="rId2"/>
    <p:sldId id="257" r:id="rId3"/>
    <p:sldId id="399" r:id="rId4"/>
    <p:sldId id="400" r:id="rId5"/>
    <p:sldId id="401" r:id="rId6"/>
    <p:sldId id="402" r:id="rId7"/>
    <p:sldId id="403" r:id="rId8"/>
    <p:sldId id="404" r:id="rId9"/>
    <p:sldId id="405" r:id="rId10"/>
    <p:sldId id="406" r:id="rId11"/>
    <p:sldId id="407" r:id="rId12"/>
    <p:sldId id="408" r:id="rId13"/>
    <p:sldId id="409" r:id="rId14"/>
    <p:sldId id="410" r:id="rId15"/>
    <p:sldId id="411" r:id="rId16"/>
    <p:sldId id="412" r:id="rId17"/>
    <p:sldId id="413" r:id="rId18"/>
    <p:sldId id="414" r:id="rId19"/>
    <p:sldId id="415" r:id="rId20"/>
    <p:sldId id="416" r:id="rId21"/>
    <p:sldId id="417" r:id="rId22"/>
    <p:sldId id="418" r:id="rId23"/>
    <p:sldId id="419" r:id="rId24"/>
    <p:sldId id="420" r:id="rId25"/>
    <p:sldId id="421" r:id="rId26"/>
    <p:sldId id="422" r:id="rId27"/>
    <p:sldId id="423" r:id="rId28"/>
    <p:sldId id="532" r:id="rId29"/>
    <p:sldId id="425" r:id="rId30"/>
    <p:sldId id="426" r:id="rId31"/>
    <p:sldId id="428" r:id="rId32"/>
    <p:sldId id="533" r:id="rId33"/>
    <p:sldId id="429" r:id="rId34"/>
    <p:sldId id="430" r:id="rId35"/>
    <p:sldId id="431" r:id="rId36"/>
    <p:sldId id="433" r:id="rId37"/>
    <p:sldId id="534" r:id="rId38"/>
    <p:sldId id="435" r:id="rId39"/>
    <p:sldId id="436" r:id="rId40"/>
    <p:sldId id="437" r:id="rId41"/>
    <p:sldId id="438" r:id="rId42"/>
    <p:sldId id="439" r:id="rId43"/>
    <p:sldId id="440" r:id="rId44"/>
    <p:sldId id="441" r:id="rId45"/>
    <p:sldId id="442" r:id="rId46"/>
    <p:sldId id="443" r:id="rId47"/>
    <p:sldId id="444" r:id="rId48"/>
    <p:sldId id="445" r:id="rId49"/>
    <p:sldId id="446" r:id="rId50"/>
    <p:sldId id="447" r:id="rId51"/>
    <p:sldId id="448" r:id="rId52"/>
    <p:sldId id="449" r:id="rId53"/>
    <p:sldId id="450" r:id="rId54"/>
    <p:sldId id="451" r:id="rId55"/>
    <p:sldId id="452" r:id="rId56"/>
    <p:sldId id="453" r:id="rId57"/>
    <p:sldId id="454" r:id="rId58"/>
    <p:sldId id="455" r:id="rId59"/>
    <p:sldId id="456" r:id="rId60"/>
    <p:sldId id="457" r:id="rId61"/>
    <p:sldId id="458" r:id="rId62"/>
    <p:sldId id="459" r:id="rId63"/>
    <p:sldId id="460" r:id="rId64"/>
    <p:sldId id="461" r:id="rId65"/>
    <p:sldId id="462" r:id="rId66"/>
    <p:sldId id="463" r:id="rId67"/>
    <p:sldId id="464" r:id="rId68"/>
    <p:sldId id="465" r:id="rId69"/>
    <p:sldId id="467" r:id="rId70"/>
    <p:sldId id="535" r:id="rId71"/>
    <p:sldId id="469" r:id="rId72"/>
    <p:sldId id="470" r:id="rId73"/>
    <p:sldId id="471" r:id="rId74"/>
    <p:sldId id="472" r:id="rId75"/>
    <p:sldId id="473" r:id="rId76"/>
    <p:sldId id="474" r:id="rId77"/>
    <p:sldId id="475" r:id="rId78"/>
    <p:sldId id="476" r:id="rId79"/>
    <p:sldId id="477" r:id="rId80"/>
    <p:sldId id="478" r:id="rId81"/>
    <p:sldId id="479" r:id="rId82"/>
    <p:sldId id="480" r:id="rId83"/>
    <p:sldId id="481" r:id="rId84"/>
    <p:sldId id="482" r:id="rId85"/>
    <p:sldId id="483" r:id="rId86"/>
    <p:sldId id="484" r:id="rId87"/>
    <p:sldId id="485" r:id="rId88"/>
    <p:sldId id="486" r:id="rId89"/>
    <p:sldId id="487" r:id="rId90"/>
    <p:sldId id="488" r:id="rId91"/>
    <p:sldId id="489" r:id="rId92"/>
    <p:sldId id="490" r:id="rId93"/>
    <p:sldId id="491" r:id="rId94"/>
    <p:sldId id="492" r:id="rId95"/>
    <p:sldId id="493" r:id="rId96"/>
    <p:sldId id="494" r:id="rId97"/>
    <p:sldId id="495" r:id="rId98"/>
    <p:sldId id="496" r:id="rId99"/>
    <p:sldId id="497" r:id="rId100"/>
    <p:sldId id="498" r:id="rId101"/>
    <p:sldId id="499" r:id="rId102"/>
    <p:sldId id="536" r:id="rId103"/>
    <p:sldId id="501" r:id="rId104"/>
    <p:sldId id="502" r:id="rId105"/>
    <p:sldId id="503" r:id="rId106"/>
    <p:sldId id="504" r:id="rId107"/>
    <p:sldId id="537" r:id="rId108"/>
    <p:sldId id="505" r:id="rId109"/>
    <p:sldId id="506" r:id="rId110"/>
    <p:sldId id="507" r:id="rId111"/>
    <p:sldId id="508" r:id="rId112"/>
    <p:sldId id="509" r:id="rId113"/>
    <p:sldId id="511" r:id="rId114"/>
    <p:sldId id="510" r:id="rId115"/>
    <p:sldId id="512" r:id="rId116"/>
    <p:sldId id="513" r:id="rId117"/>
    <p:sldId id="514" r:id="rId118"/>
    <p:sldId id="515" r:id="rId119"/>
    <p:sldId id="516" r:id="rId120"/>
    <p:sldId id="517" r:id="rId121"/>
    <p:sldId id="518" r:id="rId122"/>
    <p:sldId id="519" r:id="rId123"/>
    <p:sldId id="520" r:id="rId124"/>
    <p:sldId id="521" r:id="rId125"/>
    <p:sldId id="522" r:id="rId126"/>
    <p:sldId id="523" r:id="rId127"/>
    <p:sldId id="524" r:id="rId128"/>
    <p:sldId id="525" r:id="rId129"/>
    <p:sldId id="526" r:id="rId130"/>
    <p:sldId id="527" r:id="rId131"/>
    <p:sldId id="538" r:id="rId132"/>
    <p:sldId id="529" r:id="rId133"/>
    <p:sldId id="530" r:id="rId134"/>
    <p:sldId id="531" r:id="rId1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40EF"/>
    <a:srgbClr val="32A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1" autoAdjust="0"/>
    <p:restoredTop sz="94142" autoAdjust="0"/>
  </p:normalViewPr>
  <p:slideViewPr>
    <p:cSldViewPr>
      <p:cViewPr>
        <p:scale>
          <a:sx n="100" d="100"/>
          <a:sy n="100" d="100"/>
        </p:scale>
        <p:origin x="902" y="-23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D5E47-F045-4C01-A154-66E3997AD169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EC52C-64D1-4EF5-AC14-14AF6A3FC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0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561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5D2DB2-BA90-4463-B0A8-AE12B0A66EE8}" type="slidenum">
              <a:rPr lang="en-US"/>
              <a:pPr/>
              <a:t>11</a:t>
            </a:fld>
            <a:endParaRPr lang="en-US"/>
          </a:p>
        </p:txBody>
      </p:sp>
      <p:sp>
        <p:nvSpPr>
          <p:cNvPr id="136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88219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2C5325-BD0A-4DE7-8C01-F5B129B4F7C0}" type="slidenum">
              <a:rPr lang="en-US"/>
              <a:pPr/>
              <a:t>101</a:t>
            </a:fld>
            <a:endParaRPr lang="en-US"/>
          </a:p>
        </p:txBody>
      </p:sp>
      <p:sp>
        <p:nvSpPr>
          <p:cNvPr id="1531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1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4301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38793D-B5D1-4153-AB60-8BAB3035712A}" type="slidenum">
              <a:rPr lang="en-US"/>
              <a:pPr/>
              <a:t>102</a:t>
            </a:fld>
            <a:endParaRPr lang="en-US"/>
          </a:p>
        </p:txBody>
      </p:sp>
      <p:sp>
        <p:nvSpPr>
          <p:cNvPr id="1455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1698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38793D-B5D1-4153-AB60-8BAB3035712A}" type="slidenum">
              <a:rPr lang="en-US"/>
              <a:pPr/>
              <a:t>103</a:t>
            </a:fld>
            <a:endParaRPr lang="en-US"/>
          </a:p>
        </p:txBody>
      </p:sp>
      <p:sp>
        <p:nvSpPr>
          <p:cNvPr id="1455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07012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384BA1-219F-4B11-A353-85AD5E96ACFB}" type="slidenum">
              <a:rPr lang="en-US"/>
              <a:pPr/>
              <a:t>104</a:t>
            </a:fld>
            <a:endParaRPr lang="en-US"/>
          </a:p>
        </p:txBody>
      </p:sp>
      <p:sp>
        <p:nvSpPr>
          <p:cNvPr id="145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1658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9BE6B2-1B9C-4B23-AF73-FDB55FF9BE0C}" type="slidenum">
              <a:rPr lang="en-US"/>
              <a:pPr/>
              <a:t>105</a:t>
            </a:fld>
            <a:endParaRPr lang="en-US"/>
          </a:p>
        </p:txBody>
      </p:sp>
      <p:sp>
        <p:nvSpPr>
          <p:cNvPr id="145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39702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8361B8-36CE-4106-9A9C-35C780634501}" type="slidenum">
              <a:rPr lang="en-US"/>
              <a:pPr/>
              <a:t>106</a:t>
            </a:fld>
            <a:endParaRPr lang="en-US"/>
          </a:p>
        </p:txBody>
      </p:sp>
      <p:sp>
        <p:nvSpPr>
          <p:cNvPr id="145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40432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8361B8-36CE-4106-9A9C-35C780634501}" type="slidenum">
              <a:rPr lang="en-US"/>
              <a:pPr/>
              <a:t>107</a:t>
            </a:fld>
            <a:endParaRPr lang="en-US"/>
          </a:p>
        </p:txBody>
      </p:sp>
      <p:sp>
        <p:nvSpPr>
          <p:cNvPr id="145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7770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C119D20-0457-482E-9A4E-BCB05FD318B1}" type="slidenum">
              <a:rPr lang="en-US"/>
              <a:pPr/>
              <a:t>108</a:t>
            </a:fld>
            <a:endParaRPr lang="en-US"/>
          </a:p>
        </p:txBody>
      </p:sp>
      <p:sp>
        <p:nvSpPr>
          <p:cNvPr id="145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9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3726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B668EB-63C5-4C76-A281-58379F203D36}" type="slidenum">
              <a:rPr lang="en-US"/>
              <a:pPr/>
              <a:t>109</a:t>
            </a:fld>
            <a:endParaRPr lang="en-US"/>
          </a:p>
        </p:txBody>
      </p:sp>
      <p:sp>
        <p:nvSpPr>
          <p:cNvPr id="146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0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2902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7A051F-ABB8-465D-8C47-801C5CA8FF4F}" type="slidenum">
              <a:rPr lang="en-US"/>
              <a:pPr/>
              <a:t>110</a:t>
            </a:fld>
            <a:endParaRPr lang="en-US"/>
          </a:p>
        </p:txBody>
      </p:sp>
      <p:sp>
        <p:nvSpPr>
          <p:cNvPr id="146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455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6C829F-7ED2-40C6-BF34-D0B3FCC86EBA}" type="slidenum">
              <a:rPr lang="en-US"/>
              <a:pPr/>
              <a:t>12</a:t>
            </a:fld>
            <a:endParaRPr lang="en-US"/>
          </a:p>
        </p:txBody>
      </p:sp>
      <p:sp>
        <p:nvSpPr>
          <p:cNvPr id="136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6806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93C0D3-DFD6-4E09-8B48-6E05B8829C9D}" type="slidenum">
              <a:rPr lang="en-US"/>
              <a:pPr/>
              <a:t>111</a:t>
            </a:fld>
            <a:endParaRPr lang="en-US"/>
          </a:p>
        </p:txBody>
      </p:sp>
      <p:sp>
        <p:nvSpPr>
          <p:cNvPr id="1462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2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7202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81EB2C-279C-4F34-984B-EA4531D881C7}" type="slidenum">
              <a:rPr lang="en-US"/>
              <a:pPr/>
              <a:t>112</a:t>
            </a:fld>
            <a:endParaRPr lang="en-US"/>
          </a:p>
        </p:txBody>
      </p:sp>
      <p:sp>
        <p:nvSpPr>
          <p:cNvPr id="1464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38677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8024C6-87C7-4242-B183-695331F6F3C8}" type="slidenum">
              <a:rPr lang="en-US"/>
              <a:pPr/>
              <a:t>113</a:t>
            </a:fld>
            <a:endParaRPr lang="en-US"/>
          </a:p>
        </p:txBody>
      </p:sp>
      <p:sp>
        <p:nvSpPr>
          <p:cNvPr id="146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7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7067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AFCA00-4BD3-4213-A01B-A64121EFA4E8}" type="slidenum">
              <a:rPr lang="en-US"/>
              <a:pPr/>
              <a:t>114</a:t>
            </a:fld>
            <a:endParaRPr lang="en-US"/>
          </a:p>
        </p:txBody>
      </p:sp>
      <p:sp>
        <p:nvSpPr>
          <p:cNvPr id="1466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6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8047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A5F79E-BEBA-4CA0-97A4-7B0A9455AC73}" type="slidenum">
              <a:rPr lang="en-US"/>
              <a:pPr/>
              <a:t>115</a:t>
            </a:fld>
            <a:endParaRPr lang="en-US"/>
          </a:p>
        </p:txBody>
      </p:sp>
      <p:sp>
        <p:nvSpPr>
          <p:cNvPr id="1468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8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9500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0913E8-79FF-4AEB-9A75-85C49707BFC6}" type="slidenum">
              <a:rPr lang="en-US"/>
              <a:pPr/>
              <a:t>116</a:t>
            </a:fld>
            <a:endParaRPr lang="en-US"/>
          </a:p>
        </p:txBody>
      </p:sp>
      <p:sp>
        <p:nvSpPr>
          <p:cNvPr id="146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40283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09B68F-BB09-412A-8618-FB1FAAD0AAC3}" type="slidenum">
              <a:rPr lang="en-US"/>
              <a:pPr/>
              <a:t>117</a:t>
            </a:fld>
            <a:endParaRPr lang="en-US"/>
          </a:p>
        </p:txBody>
      </p:sp>
      <p:sp>
        <p:nvSpPr>
          <p:cNvPr id="147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64145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D57A0A-9F8C-4737-A3F9-0D72E38FF074}" type="slidenum">
              <a:rPr lang="en-US"/>
              <a:pPr/>
              <a:t>118</a:t>
            </a:fld>
            <a:endParaRPr lang="en-US"/>
          </a:p>
        </p:txBody>
      </p:sp>
      <p:sp>
        <p:nvSpPr>
          <p:cNvPr id="147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4139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1DC253-3114-42E5-87D4-56BA4E1EA771}" type="slidenum">
              <a:rPr lang="en-US"/>
              <a:pPr/>
              <a:t>119</a:t>
            </a:fld>
            <a:endParaRPr lang="en-US"/>
          </a:p>
        </p:txBody>
      </p:sp>
      <p:sp>
        <p:nvSpPr>
          <p:cNvPr id="147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57210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85577E-5C37-4CC8-9CB9-BF0367170214}" type="slidenum">
              <a:rPr lang="en-US"/>
              <a:pPr/>
              <a:t>120</a:t>
            </a:fld>
            <a:endParaRPr lang="en-US"/>
          </a:p>
        </p:txBody>
      </p:sp>
      <p:sp>
        <p:nvSpPr>
          <p:cNvPr id="147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3157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1C4C82-1E05-4440-9F7E-6FAEB2EAAE75}" type="slidenum">
              <a:rPr lang="en-US"/>
              <a:pPr/>
              <a:t>13</a:t>
            </a:fld>
            <a:endParaRPr lang="en-US"/>
          </a:p>
        </p:txBody>
      </p:sp>
      <p:sp>
        <p:nvSpPr>
          <p:cNvPr id="136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85189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F70ACA-11B1-4E66-8D91-C65B08C616C7}" type="slidenum">
              <a:rPr lang="en-US"/>
              <a:pPr/>
              <a:t>121</a:t>
            </a:fld>
            <a:endParaRPr lang="en-US"/>
          </a:p>
        </p:txBody>
      </p:sp>
      <p:sp>
        <p:nvSpPr>
          <p:cNvPr id="147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1809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C530B4-8073-4B12-B94F-3C40EBFDFC48}" type="slidenum">
              <a:rPr lang="en-US"/>
              <a:pPr/>
              <a:t>122</a:t>
            </a:fld>
            <a:endParaRPr lang="en-US"/>
          </a:p>
        </p:txBody>
      </p:sp>
      <p:sp>
        <p:nvSpPr>
          <p:cNvPr id="147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9131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A6A2C7-0542-4912-85FB-E8455F8251AB}" type="slidenum">
              <a:rPr lang="en-US"/>
              <a:pPr/>
              <a:t>123</a:t>
            </a:fld>
            <a:endParaRPr lang="en-US"/>
          </a:p>
        </p:txBody>
      </p:sp>
      <p:sp>
        <p:nvSpPr>
          <p:cNvPr id="1476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6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838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00B824-E040-4414-AF7F-ED074F5F8E71}" type="slidenum">
              <a:rPr lang="en-US"/>
              <a:pPr/>
              <a:t>124</a:t>
            </a:fld>
            <a:endParaRPr lang="en-US"/>
          </a:p>
        </p:txBody>
      </p:sp>
      <p:sp>
        <p:nvSpPr>
          <p:cNvPr id="147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93991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D97CEA-9E85-442A-887F-380AD7765851}" type="slidenum">
              <a:rPr lang="en-US"/>
              <a:pPr/>
              <a:t>125</a:t>
            </a:fld>
            <a:endParaRPr lang="en-US"/>
          </a:p>
        </p:txBody>
      </p:sp>
      <p:sp>
        <p:nvSpPr>
          <p:cNvPr id="147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8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04877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64D62-7399-4839-AD1B-04006C7C3824}" type="slidenum">
              <a:rPr lang="en-US"/>
              <a:pPr/>
              <a:t>126</a:t>
            </a:fld>
            <a:endParaRPr lang="en-US"/>
          </a:p>
        </p:txBody>
      </p:sp>
      <p:sp>
        <p:nvSpPr>
          <p:cNvPr id="147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00046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CF946A-6720-4E28-BFD2-C4DA39E14602}" type="slidenum">
              <a:rPr lang="en-US"/>
              <a:pPr/>
              <a:t>127</a:t>
            </a:fld>
            <a:endParaRPr lang="en-US"/>
          </a:p>
        </p:txBody>
      </p:sp>
      <p:sp>
        <p:nvSpPr>
          <p:cNvPr id="1480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0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98801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5B3889-2A1B-49B7-8B85-F923DE23B8C1}" type="slidenum">
              <a:rPr lang="en-US"/>
              <a:pPr/>
              <a:t>128</a:t>
            </a:fld>
            <a:endParaRPr lang="en-US"/>
          </a:p>
        </p:txBody>
      </p:sp>
      <p:sp>
        <p:nvSpPr>
          <p:cNvPr id="148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89881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CA80EE-7CC1-4E39-B7FE-BA4CE30C8D0D}" type="slidenum">
              <a:rPr lang="en-US"/>
              <a:pPr/>
              <a:t>129</a:t>
            </a:fld>
            <a:endParaRPr lang="en-US"/>
          </a:p>
        </p:txBody>
      </p:sp>
      <p:sp>
        <p:nvSpPr>
          <p:cNvPr id="148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9143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C42F8F-B3B4-4541-A719-73EBA94EF251}" type="slidenum">
              <a:rPr lang="en-US"/>
              <a:pPr/>
              <a:t>130</a:t>
            </a:fld>
            <a:endParaRPr lang="en-US"/>
          </a:p>
        </p:txBody>
      </p:sp>
      <p:sp>
        <p:nvSpPr>
          <p:cNvPr id="148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92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622678-56B4-4083-93DF-293C377DC8BB}" type="slidenum">
              <a:rPr lang="en-US"/>
              <a:pPr/>
              <a:t>14</a:t>
            </a:fld>
            <a:endParaRPr lang="en-US"/>
          </a:p>
        </p:txBody>
      </p:sp>
      <p:sp>
        <p:nvSpPr>
          <p:cNvPr id="136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16238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C42F8F-B3B4-4541-A719-73EBA94EF251}" type="slidenum">
              <a:rPr lang="en-US"/>
              <a:pPr/>
              <a:t>131</a:t>
            </a:fld>
            <a:endParaRPr lang="en-US"/>
          </a:p>
        </p:txBody>
      </p:sp>
      <p:sp>
        <p:nvSpPr>
          <p:cNvPr id="148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7986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9B4C39-5F56-48D1-B818-B0BD6B2512E3}" type="slidenum">
              <a:rPr lang="en-US"/>
              <a:pPr/>
              <a:t>132</a:t>
            </a:fld>
            <a:endParaRPr lang="en-US"/>
          </a:p>
        </p:txBody>
      </p:sp>
      <p:sp>
        <p:nvSpPr>
          <p:cNvPr id="148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02919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93AF8E-FB36-42C1-9FD0-E0CF2B653514}" type="slidenum">
              <a:rPr lang="en-US"/>
              <a:pPr/>
              <a:t>133</a:t>
            </a:fld>
            <a:endParaRPr lang="en-US"/>
          </a:p>
        </p:txBody>
      </p:sp>
      <p:sp>
        <p:nvSpPr>
          <p:cNvPr id="148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97409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138E7A-87EA-49C2-97C7-D8E400A9FFA8}" type="slidenum">
              <a:rPr lang="en-US"/>
              <a:pPr/>
              <a:t>134</a:t>
            </a:fld>
            <a:endParaRPr lang="en-US"/>
          </a:p>
        </p:txBody>
      </p:sp>
      <p:sp>
        <p:nvSpPr>
          <p:cNvPr id="1486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874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72405B-27BD-44F4-A341-1CD560017CD2}" type="slidenum">
              <a:rPr lang="en-US"/>
              <a:pPr/>
              <a:t>15</a:t>
            </a:fld>
            <a:endParaRPr lang="en-US"/>
          </a:p>
        </p:txBody>
      </p:sp>
      <p:sp>
        <p:nvSpPr>
          <p:cNvPr id="136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904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0268C7-9330-4FF6-B88E-8F9390C46787}" type="slidenum">
              <a:rPr lang="en-US"/>
              <a:pPr/>
              <a:t>16</a:t>
            </a:fld>
            <a:endParaRPr lang="en-US"/>
          </a:p>
        </p:txBody>
      </p:sp>
      <p:sp>
        <p:nvSpPr>
          <p:cNvPr id="136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454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004A31-E7AA-49B9-AB13-6ACD4B3FFBA8}" type="slidenum">
              <a:rPr lang="en-US"/>
              <a:pPr/>
              <a:t>17</a:t>
            </a:fld>
            <a:endParaRPr lang="en-US"/>
          </a:p>
        </p:txBody>
      </p:sp>
      <p:sp>
        <p:nvSpPr>
          <p:cNvPr id="137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4156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BCE9A0-E7EE-465F-A9E2-2A09D0577B70}" type="slidenum">
              <a:rPr lang="en-US"/>
              <a:pPr/>
              <a:t>18</a:t>
            </a:fld>
            <a:endParaRPr lang="en-US"/>
          </a:p>
        </p:txBody>
      </p:sp>
      <p:sp>
        <p:nvSpPr>
          <p:cNvPr id="137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868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A40A60-4161-4AA9-B4A0-BB2E25B9069F}" type="slidenum">
              <a:rPr lang="en-US"/>
              <a:pPr/>
              <a:t>19</a:t>
            </a:fld>
            <a:endParaRPr lang="en-US"/>
          </a:p>
        </p:txBody>
      </p:sp>
      <p:sp>
        <p:nvSpPr>
          <p:cNvPr id="137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840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20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62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A12898-5B80-4728-A62A-50D6A1DE6BF0}" type="slidenum">
              <a:rPr lang="en-US"/>
              <a:pPr/>
              <a:t>3</a:t>
            </a:fld>
            <a:endParaRPr lang="en-US"/>
          </a:p>
        </p:txBody>
      </p:sp>
      <p:sp>
        <p:nvSpPr>
          <p:cNvPr id="135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624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59057C-BDDE-4681-B946-256AB01FDE58}" type="slidenum">
              <a:rPr lang="en-US"/>
              <a:pPr/>
              <a:t>21</a:t>
            </a:fld>
            <a:endParaRPr lang="en-US"/>
          </a:p>
        </p:txBody>
      </p:sp>
      <p:sp>
        <p:nvSpPr>
          <p:cNvPr id="137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44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028B51-CF9E-468C-84F0-CAC51ED7FFBF}" type="slidenum">
              <a:rPr lang="en-US"/>
              <a:pPr/>
              <a:t>22</a:t>
            </a:fld>
            <a:endParaRPr lang="en-US"/>
          </a:p>
        </p:txBody>
      </p:sp>
      <p:sp>
        <p:nvSpPr>
          <p:cNvPr id="137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87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4F61A6-2541-4277-A2F9-36E5595FA60B}" type="slidenum">
              <a:rPr lang="en-US"/>
              <a:pPr/>
              <a:t>23</a:t>
            </a:fld>
            <a:endParaRPr lang="en-US"/>
          </a:p>
        </p:txBody>
      </p:sp>
      <p:sp>
        <p:nvSpPr>
          <p:cNvPr id="137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3177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43838E-1E82-43E4-B8DE-813DBE74A75D}" type="slidenum">
              <a:rPr lang="en-US"/>
              <a:pPr/>
              <a:t>24</a:t>
            </a:fld>
            <a:endParaRPr lang="en-US"/>
          </a:p>
        </p:txBody>
      </p:sp>
      <p:sp>
        <p:nvSpPr>
          <p:cNvPr id="137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396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9A03F2-2321-4F48-A899-1BD0031E880D}" type="slidenum">
              <a:rPr lang="en-US"/>
              <a:pPr/>
              <a:t>25</a:t>
            </a:fld>
            <a:endParaRPr lang="en-US"/>
          </a:p>
        </p:txBody>
      </p:sp>
      <p:sp>
        <p:nvSpPr>
          <p:cNvPr id="148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740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524AF9-8E72-4B4E-8C5A-1E1E37A3B6CF}" type="slidenum">
              <a:rPr lang="en-US"/>
              <a:pPr/>
              <a:t>26</a:t>
            </a:fld>
            <a:endParaRPr lang="en-US"/>
          </a:p>
        </p:txBody>
      </p:sp>
      <p:sp>
        <p:nvSpPr>
          <p:cNvPr id="137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036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D994F5-F061-44A3-908C-7C3DEF08D5CA}" type="slidenum">
              <a:rPr lang="en-US"/>
              <a:pPr/>
              <a:t>27</a:t>
            </a:fld>
            <a:endParaRPr lang="en-US"/>
          </a:p>
        </p:txBody>
      </p:sp>
      <p:sp>
        <p:nvSpPr>
          <p:cNvPr id="138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0519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B11CED-087E-456E-A6A4-BC02949A7AE6}" type="slidenum">
              <a:rPr lang="en-US"/>
              <a:pPr/>
              <a:t>28</a:t>
            </a:fld>
            <a:endParaRPr lang="en-US"/>
          </a:p>
        </p:txBody>
      </p:sp>
      <p:sp>
        <p:nvSpPr>
          <p:cNvPr id="149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4351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B11CED-087E-456E-A6A4-BC02949A7AE6}" type="slidenum">
              <a:rPr lang="en-US"/>
              <a:pPr/>
              <a:t>29</a:t>
            </a:fld>
            <a:endParaRPr lang="en-US"/>
          </a:p>
        </p:txBody>
      </p:sp>
      <p:sp>
        <p:nvSpPr>
          <p:cNvPr id="149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156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A920F2-DC38-4F6F-A77B-A47900AD3A10}" type="slidenum">
              <a:rPr lang="en-US"/>
              <a:pPr/>
              <a:t>30</a:t>
            </a:fld>
            <a:endParaRPr lang="en-US"/>
          </a:p>
        </p:txBody>
      </p:sp>
      <p:sp>
        <p:nvSpPr>
          <p:cNvPr id="138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83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AA02A9-81E7-4FC0-8A31-24B525F14208}" type="slidenum">
              <a:rPr lang="en-US"/>
              <a:pPr/>
              <a:t>4</a:t>
            </a:fld>
            <a:endParaRPr lang="en-US"/>
          </a:p>
        </p:txBody>
      </p:sp>
      <p:sp>
        <p:nvSpPr>
          <p:cNvPr id="135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022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47C84D-A971-4CF1-98EF-58C3F19EC904}" type="slidenum">
              <a:rPr lang="en-US"/>
              <a:pPr/>
              <a:t>31</a:t>
            </a:fld>
            <a:endParaRPr lang="en-US"/>
          </a:p>
        </p:txBody>
      </p:sp>
      <p:sp>
        <p:nvSpPr>
          <p:cNvPr id="149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9271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47C84D-A971-4CF1-98EF-58C3F19EC904}" type="slidenum">
              <a:rPr lang="en-US"/>
              <a:pPr/>
              <a:t>32</a:t>
            </a:fld>
            <a:endParaRPr lang="en-US"/>
          </a:p>
        </p:txBody>
      </p:sp>
      <p:sp>
        <p:nvSpPr>
          <p:cNvPr id="149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338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D9DE6C-94EB-4595-8F93-B562C19E80F3}" type="slidenum">
              <a:rPr lang="en-US"/>
              <a:pPr/>
              <a:t>33</a:t>
            </a:fld>
            <a:endParaRPr lang="en-US"/>
          </a:p>
        </p:txBody>
      </p:sp>
      <p:sp>
        <p:nvSpPr>
          <p:cNvPr id="1536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8253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7116BC-9845-471E-87D1-5CAE8EC4FE68}" type="slidenum">
              <a:rPr lang="en-US"/>
              <a:pPr/>
              <a:t>34</a:t>
            </a:fld>
            <a:endParaRPr lang="en-US"/>
          </a:p>
        </p:txBody>
      </p:sp>
      <p:sp>
        <p:nvSpPr>
          <p:cNvPr id="138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9665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3AA932-E6E5-4D21-89D3-9B7F63FC33F5}" type="slidenum">
              <a:rPr lang="en-US"/>
              <a:pPr/>
              <a:t>35</a:t>
            </a:fld>
            <a:endParaRPr lang="en-US"/>
          </a:p>
        </p:txBody>
      </p:sp>
      <p:sp>
        <p:nvSpPr>
          <p:cNvPr id="138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6767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A4D85A-B427-48AE-B378-B47345FE1CD1}" type="slidenum">
              <a:rPr lang="en-US"/>
              <a:pPr/>
              <a:t>36</a:t>
            </a:fld>
            <a:endParaRPr lang="en-US"/>
          </a:p>
        </p:txBody>
      </p:sp>
      <p:sp>
        <p:nvSpPr>
          <p:cNvPr id="150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7796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A4D85A-B427-48AE-B378-B47345FE1CD1}" type="slidenum">
              <a:rPr lang="en-US"/>
              <a:pPr/>
              <a:t>37</a:t>
            </a:fld>
            <a:endParaRPr lang="en-US"/>
          </a:p>
        </p:txBody>
      </p:sp>
      <p:sp>
        <p:nvSpPr>
          <p:cNvPr id="150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680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892480-A986-40A2-BCD8-1F86C64961F0}" type="slidenum">
              <a:rPr lang="en-US"/>
              <a:pPr/>
              <a:t>38</a:t>
            </a:fld>
            <a:endParaRPr lang="en-US"/>
          </a:p>
        </p:txBody>
      </p:sp>
      <p:sp>
        <p:nvSpPr>
          <p:cNvPr id="150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2194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E8EF40-91B1-421E-92B6-E19FF298737A}" type="slidenum">
              <a:rPr lang="en-US"/>
              <a:pPr/>
              <a:t>39</a:t>
            </a:fld>
            <a:endParaRPr lang="en-US"/>
          </a:p>
        </p:txBody>
      </p:sp>
      <p:sp>
        <p:nvSpPr>
          <p:cNvPr id="139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8244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78179E-AA07-44A3-8B05-F6226C0FBDE4}" type="slidenum">
              <a:rPr lang="en-US"/>
              <a:pPr/>
              <a:t>40</a:t>
            </a:fld>
            <a:endParaRPr lang="en-US"/>
          </a:p>
        </p:txBody>
      </p:sp>
      <p:sp>
        <p:nvSpPr>
          <p:cNvPr id="139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756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DC739A-9C17-47CD-9F20-15742CBE6C74}" type="slidenum">
              <a:rPr lang="en-US"/>
              <a:pPr/>
              <a:t>5</a:t>
            </a:fld>
            <a:endParaRPr lang="en-US"/>
          </a:p>
        </p:txBody>
      </p:sp>
      <p:sp>
        <p:nvSpPr>
          <p:cNvPr id="135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837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B0D39A-A66A-40DB-8874-60674FBA9AB5}" type="slidenum">
              <a:rPr lang="en-US"/>
              <a:pPr/>
              <a:t>41</a:t>
            </a:fld>
            <a:endParaRPr lang="en-US"/>
          </a:p>
        </p:txBody>
      </p:sp>
      <p:sp>
        <p:nvSpPr>
          <p:cNvPr id="139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9087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5CE023-FBA8-432C-927B-41A14ED06F98}" type="slidenum">
              <a:rPr lang="en-US"/>
              <a:pPr/>
              <a:t>42</a:t>
            </a:fld>
            <a:endParaRPr lang="en-US"/>
          </a:p>
        </p:txBody>
      </p:sp>
      <p:sp>
        <p:nvSpPr>
          <p:cNvPr id="139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626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40CE31-B9AB-4E8F-85BF-F6B5053178B4}" type="slidenum">
              <a:rPr lang="en-US"/>
              <a:pPr/>
              <a:t>43</a:t>
            </a:fld>
            <a:endParaRPr lang="en-US"/>
          </a:p>
        </p:txBody>
      </p:sp>
      <p:sp>
        <p:nvSpPr>
          <p:cNvPr id="139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4725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76A372-B076-4BD4-8B6B-5EFE102C3D7C}" type="slidenum">
              <a:rPr lang="en-US"/>
              <a:pPr/>
              <a:t>44</a:t>
            </a:fld>
            <a:endParaRPr lang="en-US"/>
          </a:p>
        </p:txBody>
      </p:sp>
      <p:sp>
        <p:nvSpPr>
          <p:cNvPr id="139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95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C3CF00-53FD-4EC4-AA76-ED57C6ED0CE5}" type="slidenum">
              <a:rPr lang="en-US"/>
              <a:pPr/>
              <a:t>45</a:t>
            </a:fld>
            <a:endParaRPr lang="en-US"/>
          </a:p>
        </p:txBody>
      </p:sp>
      <p:sp>
        <p:nvSpPr>
          <p:cNvPr id="139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392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F5C8C5-F143-4EF2-8770-B4CA20903ACA}" type="slidenum">
              <a:rPr lang="en-US"/>
              <a:pPr/>
              <a:t>46</a:t>
            </a:fld>
            <a:endParaRPr lang="en-US"/>
          </a:p>
        </p:txBody>
      </p:sp>
      <p:sp>
        <p:nvSpPr>
          <p:cNvPr id="140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9658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102650-1280-436C-B31C-078740FDD024}" type="slidenum">
              <a:rPr lang="en-US"/>
              <a:pPr/>
              <a:t>47</a:t>
            </a:fld>
            <a:endParaRPr lang="en-US"/>
          </a:p>
        </p:txBody>
      </p:sp>
      <p:sp>
        <p:nvSpPr>
          <p:cNvPr id="140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6426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05E55D-E1B3-4D24-BC5E-4AB59900FF09}" type="slidenum">
              <a:rPr lang="en-US"/>
              <a:pPr/>
              <a:t>48</a:t>
            </a:fld>
            <a:endParaRPr lang="en-US"/>
          </a:p>
        </p:txBody>
      </p:sp>
      <p:sp>
        <p:nvSpPr>
          <p:cNvPr id="140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721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B81BB1-3957-41BF-B808-F5DC72124A2A}" type="slidenum">
              <a:rPr lang="en-US"/>
              <a:pPr/>
              <a:t>49</a:t>
            </a:fld>
            <a:endParaRPr lang="en-US"/>
          </a:p>
        </p:txBody>
      </p:sp>
      <p:sp>
        <p:nvSpPr>
          <p:cNvPr id="140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4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120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C3F9E9-4C7D-4C8C-B4A2-7798B431B1C8}" type="slidenum">
              <a:rPr lang="en-US"/>
              <a:pPr/>
              <a:t>50</a:t>
            </a:fld>
            <a:endParaRPr lang="en-US"/>
          </a:p>
        </p:txBody>
      </p:sp>
      <p:sp>
        <p:nvSpPr>
          <p:cNvPr id="140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36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46671D-A8C6-47B3-A75A-9352EA65CFB7}" type="slidenum">
              <a:rPr lang="en-US"/>
              <a:pPr/>
              <a:t>6</a:t>
            </a:fld>
            <a:endParaRPr lang="en-US"/>
          </a:p>
        </p:txBody>
      </p:sp>
      <p:sp>
        <p:nvSpPr>
          <p:cNvPr id="135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84392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976475-67CF-4992-815A-DD875D6A7AC4}" type="slidenum">
              <a:rPr lang="en-US"/>
              <a:pPr/>
              <a:t>51</a:t>
            </a:fld>
            <a:endParaRPr lang="en-US"/>
          </a:p>
        </p:txBody>
      </p:sp>
      <p:sp>
        <p:nvSpPr>
          <p:cNvPr id="140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8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739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6612F5-24BD-4EFD-9A6D-759B23633A65}" type="slidenum">
              <a:rPr lang="en-US"/>
              <a:pPr/>
              <a:t>52</a:t>
            </a:fld>
            <a:endParaRPr lang="en-US"/>
          </a:p>
        </p:txBody>
      </p:sp>
      <p:sp>
        <p:nvSpPr>
          <p:cNvPr id="140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7559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571284-1B79-4AFD-9A6D-9A8DAC1A8E10}" type="slidenum">
              <a:rPr lang="en-US"/>
              <a:pPr/>
              <a:t>53</a:t>
            </a:fld>
            <a:endParaRPr lang="en-US"/>
          </a:p>
        </p:txBody>
      </p:sp>
      <p:sp>
        <p:nvSpPr>
          <p:cNvPr id="141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1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7317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490720-7D24-47BC-B4CC-ADBEC2621C87}" type="slidenum">
              <a:rPr lang="en-US"/>
              <a:pPr/>
              <a:t>54</a:t>
            </a:fld>
            <a:endParaRPr lang="en-US"/>
          </a:p>
        </p:txBody>
      </p:sp>
      <p:sp>
        <p:nvSpPr>
          <p:cNvPr id="151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60142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727CD3-8663-475F-9C54-7E46CC622A44}" type="slidenum">
              <a:rPr lang="en-US"/>
              <a:pPr/>
              <a:t>55</a:t>
            </a:fld>
            <a:endParaRPr lang="en-US"/>
          </a:p>
        </p:txBody>
      </p:sp>
      <p:sp>
        <p:nvSpPr>
          <p:cNvPr id="141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388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2D3AE3-BEA1-4576-93E5-E4729F4CB26F}" type="slidenum">
              <a:rPr lang="en-US"/>
              <a:pPr/>
              <a:t>56</a:t>
            </a:fld>
            <a:endParaRPr lang="en-US"/>
          </a:p>
        </p:txBody>
      </p:sp>
      <p:sp>
        <p:nvSpPr>
          <p:cNvPr id="141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59102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873AFB-06D8-44D8-869F-85B0E026D068}" type="slidenum">
              <a:rPr lang="en-US"/>
              <a:pPr/>
              <a:t>57</a:t>
            </a:fld>
            <a:endParaRPr lang="en-US"/>
          </a:p>
        </p:txBody>
      </p:sp>
      <p:sp>
        <p:nvSpPr>
          <p:cNvPr id="151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073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8E4369-C59B-4132-AEF9-B908C8515B57}" type="slidenum">
              <a:rPr lang="en-US"/>
              <a:pPr/>
              <a:t>58</a:t>
            </a:fld>
            <a:endParaRPr lang="en-US"/>
          </a:p>
        </p:txBody>
      </p:sp>
      <p:sp>
        <p:nvSpPr>
          <p:cNvPr id="141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0907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2A29C2-1754-4C70-A74F-89D7AF981303}" type="slidenum">
              <a:rPr lang="en-US"/>
              <a:pPr/>
              <a:t>59</a:t>
            </a:fld>
            <a:endParaRPr lang="en-US"/>
          </a:p>
        </p:txBody>
      </p:sp>
      <p:sp>
        <p:nvSpPr>
          <p:cNvPr id="141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20832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7E090C-9127-4D69-BD1F-73F10E6BFF94}" type="slidenum">
              <a:rPr lang="en-US"/>
              <a:pPr/>
              <a:t>60</a:t>
            </a:fld>
            <a:endParaRPr lang="en-US"/>
          </a:p>
        </p:txBody>
      </p:sp>
      <p:sp>
        <p:nvSpPr>
          <p:cNvPr id="141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64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A1A6FD-BBE4-472C-9682-C83E0F98297A}" type="slidenum">
              <a:rPr lang="en-US"/>
              <a:pPr/>
              <a:t>7</a:t>
            </a:fld>
            <a:endParaRPr lang="en-US"/>
          </a:p>
        </p:txBody>
      </p:sp>
      <p:sp>
        <p:nvSpPr>
          <p:cNvPr id="135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97460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CD43E8E-3198-4483-8CE5-D7EA68858CBD}" type="slidenum">
              <a:rPr lang="en-US"/>
              <a:pPr/>
              <a:t>61</a:t>
            </a:fld>
            <a:endParaRPr lang="en-US"/>
          </a:p>
        </p:txBody>
      </p:sp>
      <p:sp>
        <p:nvSpPr>
          <p:cNvPr id="141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27664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07937B-67E4-4A18-8020-062B046C5AE8}" type="slidenum">
              <a:rPr lang="en-US"/>
              <a:pPr/>
              <a:t>62</a:t>
            </a:fld>
            <a:endParaRPr lang="en-US"/>
          </a:p>
        </p:txBody>
      </p:sp>
      <p:sp>
        <p:nvSpPr>
          <p:cNvPr id="141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2303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D00EB5-F414-42B8-9E69-B057DE5BC989}" type="slidenum">
              <a:rPr lang="en-US"/>
              <a:pPr/>
              <a:t>63</a:t>
            </a:fld>
            <a:endParaRPr lang="en-US"/>
          </a:p>
        </p:txBody>
      </p:sp>
      <p:sp>
        <p:nvSpPr>
          <p:cNvPr id="142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51517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349C43-1199-4F71-BC7B-6A4E9346E921}" type="slidenum">
              <a:rPr lang="en-US"/>
              <a:pPr/>
              <a:t>64</a:t>
            </a:fld>
            <a:endParaRPr lang="en-US"/>
          </a:p>
        </p:txBody>
      </p:sp>
      <p:sp>
        <p:nvSpPr>
          <p:cNvPr id="151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78378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6E1A18-7F52-4A81-B492-26613CD9EBDF}" type="slidenum">
              <a:rPr lang="en-US"/>
              <a:pPr/>
              <a:t>65</a:t>
            </a:fld>
            <a:endParaRPr lang="en-US"/>
          </a:p>
        </p:txBody>
      </p:sp>
      <p:sp>
        <p:nvSpPr>
          <p:cNvPr id="142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9298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B4A452-600B-4266-A186-5B72F9BB75FD}" type="slidenum">
              <a:rPr lang="en-US"/>
              <a:pPr/>
              <a:t>66</a:t>
            </a:fld>
            <a:endParaRPr lang="en-US"/>
          </a:p>
        </p:txBody>
      </p:sp>
      <p:sp>
        <p:nvSpPr>
          <p:cNvPr id="142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2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27010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817798-D3EE-48B6-AB9B-E3071B702F06}" type="slidenum">
              <a:rPr lang="en-US"/>
              <a:pPr/>
              <a:t>67</a:t>
            </a:fld>
            <a:endParaRPr lang="en-US"/>
          </a:p>
        </p:txBody>
      </p:sp>
      <p:sp>
        <p:nvSpPr>
          <p:cNvPr id="152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3456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F48B08-792C-4BB4-9021-8F53B11D9C7E}" type="slidenum">
              <a:rPr lang="en-US"/>
              <a:pPr/>
              <a:t>68</a:t>
            </a:fld>
            <a:endParaRPr lang="en-US"/>
          </a:p>
        </p:txBody>
      </p:sp>
      <p:sp>
        <p:nvSpPr>
          <p:cNvPr id="142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6220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52CE4E-D4E8-4018-AB00-F83A89CFFEF1}" type="slidenum">
              <a:rPr lang="en-US"/>
              <a:pPr/>
              <a:t>69</a:t>
            </a:fld>
            <a:endParaRPr lang="en-US"/>
          </a:p>
        </p:txBody>
      </p:sp>
      <p:sp>
        <p:nvSpPr>
          <p:cNvPr id="152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18020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A6CD9A-0FD0-4841-981D-F74740CD1FBE}" type="slidenum">
              <a:rPr lang="en-US"/>
              <a:pPr/>
              <a:t>70</a:t>
            </a:fld>
            <a:endParaRPr lang="en-US"/>
          </a:p>
        </p:txBody>
      </p:sp>
      <p:sp>
        <p:nvSpPr>
          <p:cNvPr id="150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49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95DF1D-A0E9-436D-A100-376B78C97228}" type="slidenum">
              <a:rPr lang="en-US"/>
              <a:pPr/>
              <a:t>8</a:t>
            </a:fld>
            <a:endParaRPr lang="en-US"/>
          </a:p>
        </p:txBody>
      </p:sp>
      <p:sp>
        <p:nvSpPr>
          <p:cNvPr id="136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0305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A6CD9A-0FD0-4841-981D-F74740CD1FBE}" type="slidenum">
              <a:rPr lang="en-US"/>
              <a:pPr/>
              <a:t>71</a:t>
            </a:fld>
            <a:endParaRPr lang="en-US"/>
          </a:p>
        </p:txBody>
      </p:sp>
      <p:sp>
        <p:nvSpPr>
          <p:cNvPr id="150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3689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DD7850-26B2-439F-A874-4E5393F43965}" type="slidenum">
              <a:rPr lang="en-US"/>
              <a:pPr/>
              <a:t>72</a:t>
            </a:fld>
            <a:endParaRPr lang="en-US"/>
          </a:p>
        </p:txBody>
      </p:sp>
      <p:sp>
        <p:nvSpPr>
          <p:cNvPr id="151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6091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3AB241-4624-4805-B92C-889AAA23DCA3}" type="slidenum">
              <a:rPr lang="en-US"/>
              <a:pPr/>
              <a:t>73</a:t>
            </a:fld>
            <a:endParaRPr lang="en-US"/>
          </a:p>
        </p:txBody>
      </p:sp>
      <p:sp>
        <p:nvSpPr>
          <p:cNvPr id="151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51274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D19199-2BA6-44F8-9B63-5818E3605CC8}" type="slidenum">
              <a:rPr lang="en-US"/>
              <a:pPr/>
              <a:t>74</a:t>
            </a:fld>
            <a:endParaRPr lang="en-US"/>
          </a:p>
        </p:txBody>
      </p:sp>
      <p:sp>
        <p:nvSpPr>
          <p:cNvPr id="150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21836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475EFB-AF6B-42D6-BF33-9B8AFEE1E3AD}" type="slidenum">
              <a:rPr lang="en-US"/>
              <a:pPr/>
              <a:t>75</a:t>
            </a:fld>
            <a:endParaRPr lang="en-US"/>
          </a:p>
        </p:txBody>
      </p:sp>
      <p:sp>
        <p:nvSpPr>
          <p:cNvPr id="142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34182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82694D-31F9-4D20-B041-DD5A132283FB}" type="slidenum">
              <a:rPr lang="en-US"/>
              <a:pPr/>
              <a:t>76</a:t>
            </a:fld>
            <a:endParaRPr lang="en-US"/>
          </a:p>
        </p:txBody>
      </p:sp>
      <p:sp>
        <p:nvSpPr>
          <p:cNvPr id="142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2442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513C2A-3FE9-4C28-9AA5-0A2689172120}" type="slidenum">
              <a:rPr lang="en-US"/>
              <a:pPr/>
              <a:t>77</a:t>
            </a:fld>
            <a:endParaRPr lang="en-US"/>
          </a:p>
        </p:txBody>
      </p:sp>
      <p:sp>
        <p:nvSpPr>
          <p:cNvPr id="142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25212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1C497D-BAAF-4663-94BD-869D41A91B61}" type="slidenum">
              <a:rPr lang="en-US"/>
              <a:pPr/>
              <a:t>78</a:t>
            </a:fld>
            <a:endParaRPr lang="en-US"/>
          </a:p>
        </p:txBody>
      </p:sp>
      <p:sp>
        <p:nvSpPr>
          <p:cNvPr id="143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7991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C6BCA3-1859-43AB-8F11-EED879A75AE8}" type="slidenum">
              <a:rPr lang="en-US"/>
              <a:pPr/>
              <a:t>79</a:t>
            </a:fld>
            <a:endParaRPr lang="en-US"/>
          </a:p>
        </p:txBody>
      </p:sp>
      <p:sp>
        <p:nvSpPr>
          <p:cNvPr id="143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73043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1E2FF9-E030-419D-B53F-CD75372687CF}" type="slidenum">
              <a:rPr lang="en-US"/>
              <a:pPr/>
              <a:t>80</a:t>
            </a:fld>
            <a:endParaRPr lang="en-US"/>
          </a:p>
        </p:txBody>
      </p:sp>
      <p:sp>
        <p:nvSpPr>
          <p:cNvPr id="143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771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125141-5B24-4BAE-9559-A86E56479F27}" type="slidenum">
              <a:rPr lang="en-US"/>
              <a:pPr/>
              <a:t>9</a:t>
            </a:fld>
            <a:endParaRPr lang="en-US"/>
          </a:p>
        </p:txBody>
      </p:sp>
      <p:sp>
        <p:nvSpPr>
          <p:cNvPr id="136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8088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3ACA88-61E7-4A1A-9B15-4E2D88276536}" type="slidenum">
              <a:rPr lang="en-US"/>
              <a:pPr/>
              <a:t>81</a:t>
            </a:fld>
            <a:endParaRPr lang="en-US"/>
          </a:p>
        </p:txBody>
      </p:sp>
      <p:sp>
        <p:nvSpPr>
          <p:cNvPr id="143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53304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54DEA3-25D5-4603-B984-4A488CC8E538}" type="slidenum">
              <a:rPr lang="en-US"/>
              <a:pPr/>
              <a:t>82</a:t>
            </a:fld>
            <a:endParaRPr lang="en-US"/>
          </a:p>
        </p:txBody>
      </p:sp>
      <p:sp>
        <p:nvSpPr>
          <p:cNvPr id="143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95197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566E8A-C797-4C9B-9D3A-7827445D777A}" type="slidenum">
              <a:rPr lang="en-US"/>
              <a:pPr/>
              <a:t>83</a:t>
            </a:fld>
            <a:endParaRPr lang="en-US"/>
          </a:p>
        </p:txBody>
      </p:sp>
      <p:sp>
        <p:nvSpPr>
          <p:cNvPr id="143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5523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F4D43F-D11A-439E-A2E3-AE659895A2EF}" type="slidenum">
              <a:rPr lang="en-US"/>
              <a:pPr/>
              <a:t>84</a:t>
            </a:fld>
            <a:endParaRPr lang="en-US"/>
          </a:p>
        </p:txBody>
      </p:sp>
      <p:sp>
        <p:nvSpPr>
          <p:cNvPr id="1438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8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09677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C3316F-328F-418C-A7E2-87315872C0A5}" type="slidenum">
              <a:rPr lang="en-US"/>
              <a:pPr/>
              <a:t>85</a:t>
            </a:fld>
            <a:endParaRPr lang="en-US"/>
          </a:p>
        </p:txBody>
      </p:sp>
      <p:sp>
        <p:nvSpPr>
          <p:cNvPr id="143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8810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BD0BD1-CD86-4E00-AFFB-63A734364820}" type="slidenum">
              <a:rPr lang="en-US"/>
              <a:pPr/>
              <a:t>86</a:t>
            </a:fld>
            <a:endParaRPr lang="en-US"/>
          </a:p>
        </p:txBody>
      </p:sp>
      <p:sp>
        <p:nvSpPr>
          <p:cNvPr id="152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3297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AA0542-134F-4852-BDAD-DE7B33690EED}" type="slidenum">
              <a:rPr lang="en-US"/>
              <a:pPr/>
              <a:t>87</a:t>
            </a:fld>
            <a:endParaRPr lang="en-US"/>
          </a:p>
        </p:txBody>
      </p:sp>
      <p:sp>
        <p:nvSpPr>
          <p:cNvPr id="143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4245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BD2598-CECF-4725-8E73-E6498698778A}" type="slidenum">
              <a:rPr lang="en-US"/>
              <a:pPr/>
              <a:t>88</a:t>
            </a:fld>
            <a:endParaRPr lang="en-US"/>
          </a:p>
        </p:txBody>
      </p:sp>
      <p:sp>
        <p:nvSpPr>
          <p:cNvPr id="144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48642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785B7C-AE28-4ABF-BE59-E2307A14CF19}" type="slidenum">
              <a:rPr lang="en-US"/>
              <a:pPr/>
              <a:t>89</a:t>
            </a:fld>
            <a:endParaRPr lang="en-US"/>
          </a:p>
        </p:txBody>
      </p:sp>
      <p:sp>
        <p:nvSpPr>
          <p:cNvPr id="144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3481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44F83D-A788-465D-8F6C-62F60A745528}" type="slidenum">
              <a:rPr lang="en-US"/>
              <a:pPr/>
              <a:t>90</a:t>
            </a:fld>
            <a:endParaRPr lang="en-US"/>
          </a:p>
        </p:txBody>
      </p:sp>
      <p:sp>
        <p:nvSpPr>
          <p:cNvPr id="1442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2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914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B377D0-3401-4DB7-96DB-6B7BE03ABE96}" type="slidenum">
              <a:rPr lang="en-US"/>
              <a:pPr/>
              <a:t>10</a:t>
            </a:fld>
            <a:endParaRPr lang="en-US"/>
          </a:p>
        </p:txBody>
      </p:sp>
      <p:sp>
        <p:nvSpPr>
          <p:cNvPr id="136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9366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D32D8E-8CD6-4B81-97F7-5F8D03F2A0A0}" type="slidenum">
              <a:rPr lang="en-US"/>
              <a:pPr/>
              <a:t>91</a:t>
            </a:fld>
            <a:endParaRPr lang="en-US"/>
          </a:p>
        </p:txBody>
      </p:sp>
      <p:sp>
        <p:nvSpPr>
          <p:cNvPr id="144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3868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F58592-DAED-4876-A72F-034A0267A593}" type="slidenum">
              <a:rPr lang="en-US"/>
              <a:pPr/>
              <a:t>92</a:t>
            </a:fld>
            <a:endParaRPr lang="en-US"/>
          </a:p>
        </p:txBody>
      </p:sp>
      <p:sp>
        <p:nvSpPr>
          <p:cNvPr id="1444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4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13168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AC8A15-5C55-4C19-A80A-2C645E237EC7}" type="slidenum">
              <a:rPr lang="en-US"/>
              <a:pPr/>
              <a:t>93</a:t>
            </a:fld>
            <a:endParaRPr lang="en-US"/>
          </a:p>
        </p:txBody>
      </p:sp>
      <p:sp>
        <p:nvSpPr>
          <p:cNvPr id="144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62940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BB637E-3FF7-41F8-95B0-D3B7E8B88F14}" type="slidenum">
              <a:rPr lang="en-US"/>
              <a:pPr/>
              <a:t>94</a:t>
            </a:fld>
            <a:endParaRPr lang="en-US"/>
          </a:p>
        </p:txBody>
      </p:sp>
      <p:sp>
        <p:nvSpPr>
          <p:cNvPr id="144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35248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4D39D0-D4B0-4B8C-A8B4-DE8BCCF45BB8}" type="slidenum">
              <a:rPr lang="en-US"/>
              <a:pPr/>
              <a:t>95</a:t>
            </a:fld>
            <a:endParaRPr lang="en-US"/>
          </a:p>
        </p:txBody>
      </p:sp>
      <p:sp>
        <p:nvSpPr>
          <p:cNvPr id="1447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7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67238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43F203-F709-4960-A969-872A2BAAFE69}" type="slidenum">
              <a:rPr lang="en-US"/>
              <a:pPr/>
              <a:t>96</a:t>
            </a:fld>
            <a:endParaRPr lang="en-US"/>
          </a:p>
        </p:txBody>
      </p:sp>
      <p:sp>
        <p:nvSpPr>
          <p:cNvPr id="144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65586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4698CA-D6BC-41F2-A1B8-7182405279B1}" type="slidenum">
              <a:rPr lang="en-US"/>
              <a:pPr/>
              <a:t>97</a:t>
            </a:fld>
            <a:endParaRPr lang="en-US"/>
          </a:p>
        </p:txBody>
      </p:sp>
      <p:sp>
        <p:nvSpPr>
          <p:cNvPr id="144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95131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39A9FA-A004-47EE-B412-8DE89CB4D3B3}" type="slidenum">
              <a:rPr lang="en-US"/>
              <a:pPr/>
              <a:t>98</a:t>
            </a:fld>
            <a:endParaRPr lang="en-US"/>
          </a:p>
        </p:txBody>
      </p:sp>
      <p:sp>
        <p:nvSpPr>
          <p:cNvPr id="145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70115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5B29BC-53BE-4854-9FA4-43C191B99F90}" type="slidenum">
              <a:rPr lang="en-US"/>
              <a:pPr/>
              <a:t>99</a:t>
            </a:fld>
            <a:endParaRPr lang="en-US"/>
          </a:p>
        </p:txBody>
      </p:sp>
      <p:sp>
        <p:nvSpPr>
          <p:cNvPr id="1452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2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7796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65A5EB-E028-4EAE-92E1-035091BEBA5E}" type="slidenum">
              <a:rPr lang="en-US"/>
              <a:pPr/>
              <a:t>100</a:t>
            </a:fld>
            <a:endParaRPr lang="en-US"/>
          </a:p>
        </p:txBody>
      </p:sp>
      <p:sp>
        <p:nvSpPr>
          <p:cNvPr id="145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3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406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914400" y="0"/>
            <a:ext cx="8229600" cy="919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5638800" y="647700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0" dirty="0">
                <a:solidFill>
                  <a:schemeClr val="bg1">
                    <a:lumMod val="50000"/>
                  </a:schemeClr>
                </a:solidFill>
              </a:rPr>
              <a:t>Chapter 7 &lt;</a:t>
            </a:r>
            <a:fld id="{D1B2EFE9-D440-4A3B-858C-5FEDF5DD0E10}" type="slidenum"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&gt; </a:t>
            </a:r>
          </a:p>
        </p:txBody>
      </p:sp>
      <p:sp>
        <p:nvSpPr>
          <p:cNvPr id="5" name="Rectangle 4"/>
          <p:cNvSpPr/>
          <p:nvPr userDrawn="1"/>
        </p:nvSpPr>
        <p:spPr>
          <a:xfrm rot="16200000">
            <a:off x="-2871516" y="2870780"/>
            <a:ext cx="65124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i="1" cap="all" spc="0" dirty="0" err="1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MICROArchitecture</a:t>
            </a:r>
            <a:endParaRPr lang="en-US" sz="5400" b="1" i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8139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914400" y="0"/>
            <a:ext cx="8229600" cy="919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5638800" y="6474023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0" dirty="0">
                <a:solidFill>
                  <a:schemeClr val="bg1">
                    <a:lumMod val="50000"/>
                  </a:schemeClr>
                </a:solidFill>
              </a:rPr>
              <a:t>Chapter 7 &lt;</a:t>
            </a:r>
            <a:fld id="{D1B2EFE9-D440-4A3B-858C-5FEDF5DD0E10}" type="slidenum"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&gt; </a:t>
            </a:r>
          </a:p>
        </p:txBody>
      </p:sp>
      <p:sp>
        <p:nvSpPr>
          <p:cNvPr id="5" name="Rectangle 4"/>
          <p:cNvSpPr/>
          <p:nvPr userDrawn="1"/>
        </p:nvSpPr>
        <p:spPr>
          <a:xfrm rot="16200000">
            <a:off x="-2870778" y="2870780"/>
            <a:ext cx="65124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i="1" cap="all" spc="0" dirty="0" err="1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MICROArchitecture</a:t>
            </a:r>
            <a:endParaRPr lang="en-US" sz="5400" b="1" i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4308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Copyright © 2012  Elsevier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CC12C447-90FA-420C-B74C-1A635C444937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29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19200"/>
            <a:ext cx="3810000" cy="240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771900"/>
            <a:ext cx="3810000" cy="240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Copyright © 2012  Elsevier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E7ED6BBA-2425-4A43-B586-383F2BB07C4C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136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219200"/>
            <a:ext cx="7772400" cy="49530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Copyright © 2012  Elsevier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68946159-E475-47D9-8550-A9F0B445C791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3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219200"/>
            <a:ext cx="3810000" cy="240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19200"/>
            <a:ext cx="3810000" cy="240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771900"/>
            <a:ext cx="3810000" cy="240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771900"/>
            <a:ext cx="3810000" cy="240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Copyright © 2012  Elsevier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CCDCC2DC-EBCD-44EE-92DB-9C06DDE632FD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468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2012  Elsevier</a:t>
            </a:r>
            <a:endParaRPr lang="en-GB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1-&lt;</a:t>
            </a:r>
            <a:fld id="{B4FEF99E-A19F-4A0B-A62E-3729EECDD901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501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Copyright © 2012  Elsevier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9F7ADD3E-E1D6-46D5-BCAD-B4AEBA813F75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660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46080-453C-4BEF-9A1F-F094B996EB79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2EFE9-D440-4A3B-858C-5FEDF5DD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0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9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tags" Target="../tags/tag316.xml"/><Relationship Id="rId7" Type="http://schemas.openxmlformats.org/officeDocument/2006/relationships/notesSlide" Target="../notesSlides/notesSlide99.xml"/><Relationship Id="rId2" Type="http://schemas.openxmlformats.org/officeDocument/2006/relationships/tags" Target="../tags/tag315.xml"/><Relationship Id="rId1" Type="http://schemas.openxmlformats.org/officeDocument/2006/relationships/tags" Target="../tags/tag31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18.xml"/><Relationship Id="rId4" Type="http://schemas.openxmlformats.org/officeDocument/2006/relationships/tags" Target="../tags/tag31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9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tags" Target="../tags/tag322.xml"/><Relationship Id="rId2" Type="http://schemas.openxmlformats.org/officeDocument/2006/relationships/tags" Target="../tags/tag321.xml"/><Relationship Id="rId1" Type="http://schemas.openxmlformats.org/officeDocument/2006/relationships/tags" Target="../tags/tag320.xml"/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tags" Target="../tags/tag325.xml"/><Relationship Id="rId2" Type="http://schemas.openxmlformats.org/officeDocument/2006/relationships/tags" Target="../tags/tag324.xml"/><Relationship Id="rId1" Type="http://schemas.openxmlformats.org/officeDocument/2006/relationships/tags" Target="../tags/tag323.xml"/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tags" Target="../tags/tag328.xml"/><Relationship Id="rId2" Type="http://schemas.openxmlformats.org/officeDocument/2006/relationships/tags" Target="../tags/tag327.xml"/><Relationship Id="rId1" Type="http://schemas.openxmlformats.org/officeDocument/2006/relationships/tags" Target="../tags/tag326.xml"/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tags" Target="../tags/tag331.xml"/><Relationship Id="rId2" Type="http://schemas.openxmlformats.org/officeDocument/2006/relationships/tags" Target="../tags/tag330.xml"/><Relationship Id="rId1" Type="http://schemas.openxmlformats.org/officeDocument/2006/relationships/tags" Target="../tags/tag329.xml"/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tags" Target="../tags/tag334.xml"/><Relationship Id="rId2" Type="http://schemas.openxmlformats.org/officeDocument/2006/relationships/tags" Target="../tags/tag333.xml"/><Relationship Id="rId1" Type="http://schemas.openxmlformats.org/officeDocument/2006/relationships/tags" Target="../tags/tag332.xml"/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tags" Target="../tags/tag337.xml"/><Relationship Id="rId2" Type="http://schemas.openxmlformats.org/officeDocument/2006/relationships/tags" Target="../tags/tag336.xml"/><Relationship Id="rId1" Type="http://schemas.openxmlformats.org/officeDocument/2006/relationships/tags" Target="../tags/tag335.xml"/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tags" Target="../tags/tag340.xml"/><Relationship Id="rId2" Type="http://schemas.openxmlformats.org/officeDocument/2006/relationships/tags" Target="../tags/tag339.xml"/><Relationship Id="rId1" Type="http://schemas.openxmlformats.org/officeDocument/2006/relationships/tags" Target="../tags/tag338.xml"/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tags" Target="../tags/tag343.xml"/><Relationship Id="rId2" Type="http://schemas.openxmlformats.org/officeDocument/2006/relationships/tags" Target="../tags/tag342.xml"/><Relationship Id="rId1" Type="http://schemas.openxmlformats.org/officeDocument/2006/relationships/tags" Target="../tags/tag341.xml"/><Relationship Id="rId6" Type="http://schemas.openxmlformats.org/officeDocument/2006/relationships/image" Target="../media/image72.png"/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4.bin"/><Relationship Id="rId4" Type="http://schemas.openxmlformats.org/officeDocument/2006/relationships/notesSlide" Target="../notesSlides/notesSlide10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3" Type="http://schemas.openxmlformats.org/officeDocument/2006/relationships/tags" Target="../tags/tag346.xml"/><Relationship Id="rId7" Type="http://schemas.openxmlformats.org/officeDocument/2006/relationships/oleObject" Target="../embeddings/oleObject71.bin"/><Relationship Id="rId2" Type="http://schemas.openxmlformats.org/officeDocument/2006/relationships/tags" Target="../tags/tag345.xml"/><Relationship Id="rId1" Type="http://schemas.openxmlformats.org/officeDocument/2006/relationships/tags" Target="../tags/tag344.xml"/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4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tags" Target="../tags/tag350.xml"/><Relationship Id="rId2" Type="http://schemas.openxmlformats.org/officeDocument/2006/relationships/tags" Target="../tags/tag349.xml"/><Relationship Id="rId1" Type="http://schemas.openxmlformats.org/officeDocument/2006/relationships/tags" Target="../tags/tag348.xml"/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5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tags" Target="../tags/tag354.xml"/><Relationship Id="rId7" Type="http://schemas.openxmlformats.org/officeDocument/2006/relationships/image" Target="../media/image74.wmf"/><Relationship Id="rId2" Type="http://schemas.openxmlformats.org/officeDocument/2006/relationships/tags" Target="../tags/tag353.xml"/><Relationship Id="rId1" Type="http://schemas.openxmlformats.org/officeDocument/2006/relationships/tags" Target="../tags/tag352.xml"/><Relationship Id="rId6" Type="http://schemas.openxmlformats.org/officeDocument/2006/relationships/oleObject" Target="../embeddings/oleObject72.bin"/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tags" Target="../tags/tag357.xml"/><Relationship Id="rId7" Type="http://schemas.openxmlformats.org/officeDocument/2006/relationships/image" Target="../media/image75.wmf"/><Relationship Id="rId2" Type="http://schemas.openxmlformats.org/officeDocument/2006/relationships/tags" Target="../tags/tag356.xml"/><Relationship Id="rId1" Type="http://schemas.openxmlformats.org/officeDocument/2006/relationships/tags" Target="../tags/tag355.xml"/><Relationship Id="rId6" Type="http://schemas.openxmlformats.org/officeDocument/2006/relationships/oleObject" Target="../embeddings/oleObject73.bin"/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tags" Target="../tags/tag360.xml"/><Relationship Id="rId7" Type="http://schemas.openxmlformats.org/officeDocument/2006/relationships/image" Target="../media/image76.wmf"/><Relationship Id="rId2" Type="http://schemas.openxmlformats.org/officeDocument/2006/relationships/tags" Target="../tags/tag359.xml"/><Relationship Id="rId1" Type="http://schemas.openxmlformats.org/officeDocument/2006/relationships/tags" Target="../tags/tag358.xml"/><Relationship Id="rId6" Type="http://schemas.openxmlformats.org/officeDocument/2006/relationships/oleObject" Target="../embeddings/oleObject74.bin"/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tags" Target="../tags/tag363.xml"/><Relationship Id="rId2" Type="http://schemas.openxmlformats.org/officeDocument/2006/relationships/tags" Target="../tags/tag362.xml"/><Relationship Id="rId1" Type="http://schemas.openxmlformats.org/officeDocument/2006/relationships/tags" Target="../tags/tag361.xml"/><Relationship Id="rId6" Type="http://schemas.openxmlformats.org/officeDocument/2006/relationships/notesSlide" Target="../notesSlides/notesSlide11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6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tags" Target="../tags/tag367.xml"/><Relationship Id="rId2" Type="http://schemas.openxmlformats.org/officeDocument/2006/relationships/tags" Target="../tags/tag366.xml"/><Relationship Id="rId1" Type="http://schemas.openxmlformats.org/officeDocument/2006/relationships/tags" Target="../tags/tag365.xml"/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tags" Target="../tags/tag370.xml"/><Relationship Id="rId2" Type="http://schemas.openxmlformats.org/officeDocument/2006/relationships/tags" Target="../tags/tag369.xml"/><Relationship Id="rId1" Type="http://schemas.openxmlformats.org/officeDocument/2006/relationships/tags" Target="../tags/tag368.xml"/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tags" Target="../tags/tag373.xml"/><Relationship Id="rId2" Type="http://schemas.openxmlformats.org/officeDocument/2006/relationships/tags" Target="../tags/tag372.xml"/><Relationship Id="rId1" Type="http://schemas.openxmlformats.org/officeDocument/2006/relationships/tags" Target="../tags/tag371.xml"/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tags" Target="../tags/tag376.xml"/><Relationship Id="rId2" Type="http://schemas.openxmlformats.org/officeDocument/2006/relationships/tags" Target="../tags/tag375.xml"/><Relationship Id="rId1" Type="http://schemas.openxmlformats.org/officeDocument/2006/relationships/tags" Target="../tags/tag374.xml"/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5.bin"/><Relationship Id="rId4" Type="http://schemas.openxmlformats.org/officeDocument/2006/relationships/notesSlide" Target="../notesSlides/notesSlide11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3" Type="http://schemas.openxmlformats.org/officeDocument/2006/relationships/tags" Target="../tags/tag379.xml"/><Relationship Id="rId7" Type="http://schemas.openxmlformats.org/officeDocument/2006/relationships/oleObject" Target="../embeddings/oleObject75.bin"/><Relationship Id="rId2" Type="http://schemas.openxmlformats.org/officeDocument/2006/relationships/tags" Target="../tags/tag378.xml"/><Relationship Id="rId1" Type="http://schemas.openxmlformats.org/officeDocument/2006/relationships/tags" Target="../tags/tag377.xml"/><Relationship Id="rId6" Type="http://schemas.openxmlformats.org/officeDocument/2006/relationships/notesSlide" Target="../notesSlides/notesSlide11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80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tags" Target="../tags/tag383.xml"/><Relationship Id="rId7" Type="http://schemas.openxmlformats.org/officeDocument/2006/relationships/image" Target="../media/image78.wmf"/><Relationship Id="rId2" Type="http://schemas.openxmlformats.org/officeDocument/2006/relationships/tags" Target="../tags/tag382.xml"/><Relationship Id="rId1" Type="http://schemas.openxmlformats.org/officeDocument/2006/relationships/tags" Target="../tags/tag381.xml"/><Relationship Id="rId6" Type="http://schemas.openxmlformats.org/officeDocument/2006/relationships/oleObject" Target="../embeddings/oleObject76.bin"/><Relationship Id="rId5" Type="http://schemas.openxmlformats.org/officeDocument/2006/relationships/notesSlide" Target="../notesSlides/notesSlide120.xml"/><Relationship Id="rId4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wmf"/><Relationship Id="rId3" Type="http://schemas.openxmlformats.org/officeDocument/2006/relationships/tags" Target="../tags/tag386.xml"/><Relationship Id="rId7" Type="http://schemas.openxmlformats.org/officeDocument/2006/relationships/oleObject" Target="../embeddings/oleObject77.bin"/><Relationship Id="rId2" Type="http://schemas.openxmlformats.org/officeDocument/2006/relationships/tags" Target="../tags/tag385.xml"/><Relationship Id="rId1" Type="http://schemas.openxmlformats.org/officeDocument/2006/relationships/tags" Target="../tags/tag384.xml"/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87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3" Type="http://schemas.openxmlformats.org/officeDocument/2006/relationships/tags" Target="../tags/tag390.xml"/><Relationship Id="rId7" Type="http://schemas.openxmlformats.org/officeDocument/2006/relationships/oleObject" Target="../embeddings/oleObject78.bin"/><Relationship Id="rId2" Type="http://schemas.openxmlformats.org/officeDocument/2006/relationships/tags" Target="../tags/tag389.xml"/><Relationship Id="rId1" Type="http://schemas.openxmlformats.org/officeDocument/2006/relationships/tags" Target="../tags/tag388.xml"/><Relationship Id="rId6" Type="http://schemas.openxmlformats.org/officeDocument/2006/relationships/notesSlide" Target="../notesSlides/notesSlide12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9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tags" Target="../tags/tag394.xml"/><Relationship Id="rId2" Type="http://schemas.openxmlformats.org/officeDocument/2006/relationships/tags" Target="../tags/tag393.xml"/><Relationship Id="rId1" Type="http://schemas.openxmlformats.org/officeDocument/2006/relationships/tags" Target="../tags/tag392.xml"/><Relationship Id="rId6" Type="http://schemas.openxmlformats.org/officeDocument/2006/relationships/notesSlide" Target="../notesSlides/notesSlide12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95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tags" Target="../tags/tag398.xml"/><Relationship Id="rId2" Type="http://schemas.openxmlformats.org/officeDocument/2006/relationships/tags" Target="../tags/tag397.xml"/><Relationship Id="rId1" Type="http://schemas.openxmlformats.org/officeDocument/2006/relationships/tags" Target="../tags/tag396.xml"/><Relationship Id="rId6" Type="http://schemas.openxmlformats.org/officeDocument/2006/relationships/notesSlide" Target="../notesSlides/notesSlide12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99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9.bin"/><Relationship Id="rId3" Type="http://schemas.openxmlformats.org/officeDocument/2006/relationships/tags" Target="../tags/tag402.xml"/><Relationship Id="rId7" Type="http://schemas.openxmlformats.org/officeDocument/2006/relationships/notesSlide" Target="../notesSlides/notesSlide125.xml"/><Relationship Id="rId2" Type="http://schemas.openxmlformats.org/officeDocument/2006/relationships/tags" Target="../tags/tag401.xml"/><Relationship Id="rId1" Type="http://schemas.openxmlformats.org/officeDocument/2006/relationships/tags" Target="../tags/tag40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04.xml"/><Relationship Id="rId4" Type="http://schemas.openxmlformats.org/officeDocument/2006/relationships/tags" Target="../tags/tag403.xml"/><Relationship Id="rId9" Type="http://schemas.openxmlformats.org/officeDocument/2006/relationships/image" Target="../media/image81.w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06.xml"/><Relationship Id="rId1" Type="http://schemas.openxmlformats.org/officeDocument/2006/relationships/tags" Target="../tags/tag405.xml"/><Relationship Id="rId6" Type="http://schemas.openxmlformats.org/officeDocument/2006/relationships/image" Target="../media/image82.wmf"/><Relationship Id="rId5" Type="http://schemas.openxmlformats.org/officeDocument/2006/relationships/oleObject" Target="../embeddings/oleObject80.bin"/><Relationship Id="rId4" Type="http://schemas.openxmlformats.org/officeDocument/2006/relationships/notesSlide" Target="../notesSlides/notesSlide126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08.xml"/><Relationship Id="rId1" Type="http://schemas.openxmlformats.org/officeDocument/2006/relationships/tags" Target="../tags/tag407.xml"/><Relationship Id="rId6" Type="http://schemas.openxmlformats.org/officeDocument/2006/relationships/image" Target="../media/image83.wmf"/><Relationship Id="rId5" Type="http://schemas.openxmlformats.org/officeDocument/2006/relationships/oleObject" Target="../embeddings/oleObject81.bin"/><Relationship Id="rId4" Type="http://schemas.openxmlformats.org/officeDocument/2006/relationships/notesSlide" Target="../notesSlides/notesSlide12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tags" Target="../tags/tag411.xml"/><Relationship Id="rId2" Type="http://schemas.openxmlformats.org/officeDocument/2006/relationships/tags" Target="../tags/tag410.xml"/><Relationship Id="rId1" Type="http://schemas.openxmlformats.org/officeDocument/2006/relationships/tags" Target="../tags/tag409.xml"/><Relationship Id="rId6" Type="http://schemas.openxmlformats.org/officeDocument/2006/relationships/notesSlide" Target="../notesSlides/notesSlide12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1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4.xml"/><Relationship Id="rId1" Type="http://schemas.openxmlformats.org/officeDocument/2006/relationships/tags" Target="../tags/tag413.xml"/><Relationship Id="rId4" Type="http://schemas.openxmlformats.org/officeDocument/2006/relationships/notesSlide" Target="../notesSlides/notesSlide129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6.xml"/><Relationship Id="rId1" Type="http://schemas.openxmlformats.org/officeDocument/2006/relationships/tags" Target="../tags/tag415.xml"/><Relationship Id="rId4" Type="http://schemas.openxmlformats.org/officeDocument/2006/relationships/notesSlide" Target="../notesSlides/notesSlide130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9.xml"/><Relationship Id="rId1" Type="http://schemas.openxmlformats.org/officeDocument/2006/relationships/tags" Target="../tags/tag418.xml"/><Relationship Id="rId4" Type="http://schemas.openxmlformats.org/officeDocument/2006/relationships/notesSlide" Target="../notesSlides/notesSlide13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7.bin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8.bin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9.bin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10.bin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11.bin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7" Type="http://schemas.openxmlformats.org/officeDocument/2006/relationships/image" Target="../media/image14.wmf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oleObject" Target="../embeddings/oleObject12.bin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tags" Target="../tags/tag33.xml"/><Relationship Id="rId7" Type="http://schemas.openxmlformats.org/officeDocument/2006/relationships/oleObject" Target="../embeddings/oleObject13.bin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7" Type="http://schemas.openxmlformats.org/officeDocument/2006/relationships/image" Target="../media/image16.wmf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oleObject" Target="../embeddings/oleObject14.bin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5.bin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7" Type="http://schemas.openxmlformats.org/officeDocument/2006/relationships/notesSlide" Target="../notesSlides/notesSlide2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4.xml"/><Relationship Id="rId4" Type="http://schemas.openxmlformats.org/officeDocument/2006/relationships/tags" Target="../tags/tag4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tags" Target="../tags/tag47.xml"/><Relationship Id="rId7" Type="http://schemas.openxmlformats.org/officeDocument/2006/relationships/notesSlide" Target="../notesSlides/notesSlide23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9" Type="http://schemas.openxmlformats.org/officeDocument/2006/relationships/image" Target="../media/image14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6.bin"/><Relationship Id="rId4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tags" Target="../tags/tag57.xml"/><Relationship Id="rId7" Type="http://schemas.openxmlformats.org/officeDocument/2006/relationships/oleObject" Target="../embeddings/oleObject17.bin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7" Type="http://schemas.openxmlformats.org/officeDocument/2006/relationships/image" Target="../media/image19.wmf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oleObject" Target="../embeddings/oleObject18.bin"/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tags" Target="../tags/tag80.xml"/><Relationship Id="rId7" Type="http://schemas.openxmlformats.org/officeDocument/2006/relationships/oleObject" Target="../embeddings/oleObject19.bin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99.xml"/><Relationship Id="rId7" Type="http://schemas.openxmlformats.org/officeDocument/2006/relationships/image" Target="../media/image21.wmf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oleObject" Target="../embeddings/oleObject20.bin"/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tags" Target="../tags/tag102.xml"/><Relationship Id="rId7" Type="http://schemas.openxmlformats.org/officeDocument/2006/relationships/oleObject" Target="../embeddings/oleObject21.bin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notesSlide" Target="../notesSlides/notesSlide4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tags" Target="../tags/tag106.xml"/><Relationship Id="rId7" Type="http://schemas.openxmlformats.org/officeDocument/2006/relationships/oleObject" Target="../embeddings/oleObject22.bin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notesSlide" Target="../notesSlides/notesSlide4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tags" Target="../tags/tag110.xml"/><Relationship Id="rId7" Type="http://schemas.openxmlformats.org/officeDocument/2006/relationships/oleObject" Target="../embeddings/oleObject23.bin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notesSlide" Target="../notesSlides/notesSlide4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tags" Target="../tags/tag114.xml"/><Relationship Id="rId7" Type="http://schemas.openxmlformats.org/officeDocument/2006/relationships/oleObject" Target="../embeddings/oleObject24.bin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notesSlide" Target="../notesSlides/notesSlide4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5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tags" Target="../tags/tag118.xml"/><Relationship Id="rId7" Type="http://schemas.openxmlformats.org/officeDocument/2006/relationships/oleObject" Target="../embeddings/oleObject25.bin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notesSlide" Target="../notesSlides/notesSlide4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9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tags" Target="../tags/tag122.xml"/><Relationship Id="rId7" Type="http://schemas.openxmlformats.org/officeDocument/2006/relationships/oleObject" Target="../embeddings/oleObject26.bin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notesSlide" Target="../notesSlides/notesSlide4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tags" Target="../tags/tag126.xml"/><Relationship Id="rId7" Type="http://schemas.openxmlformats.org/officeDocument/2006/relationships/oleObject" Target="../embeddings/oleObject27.bin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notesSlide" Target="../notesSlides/notesSlide4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tags" Target="../tags/tag130.xml"/><Relationship Id="rId7" Type="http://schemas.openxmlformats.org/officeDocument/2006/relationships/oleObject" Target="../embeddings/oleObject28.bin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notesSlide" Target="../notesSlides/notesSlide4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tags" Target="../tags/tag134.xml"/><Relationship Id="rId7" Type="http://schemas.openxmlformats.org/officeDocument/2006/relationships/oleObject" Target="../embeddings/oleObject29.bin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notesSlide" Target="../notesSlides/notesSlide4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138.xml"/><Relationship Id="rId7" Type="http://schemas.openxmlformats.org/officeDocument/2006/relationships/image" Target="../media/image31.wmf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oleObject" Target="../embeddings/oleObject30.bin"/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tags" Target="../tags/tag141.xml"/><Relationship Id="rId7" Type="http://schemas.openxmlformats.org/officeDocument/2006/relationships/image" Target="../media/image32.wmf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oleObject" Target="../embeddings/oleObject31.bin"/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144.xml"/><Relationship Id="rId7" Type="http://schemas.openxmlformats.org/officeDocument/2006/relationships/image" Target="../media/image33.wmf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oleObject" Target="../embeddings/oleObject32.bin"/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3" Type="http://schemas.openxmlformats.org/officeDocument/2006/relationships/tags" Target="../tags/tag147.xml"/><Relationship Id="rId7" Type="http://schemas.openxmlformats.org/officeDocument/2006/relationships/image" Target="../media/image34.wmf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oleObject" Target="../embeddings/oleObject33.bin"/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5.w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3" Type="http://schemas.openxmlformats.org/officeDocument/2006/relationships/tags" Target="../tags/tag150.xml"/><Relationship Id="rId7" Type="http://schemas.openxmlformats.org/officeDocument/2006/relationships/image" Target="../media/image34.wmf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oleObject" Target="../embeddings/oleObject33.bin"/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6.w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.bin"/><Relationship Id="rId3" Type="http://schemas.openxmlformats.org/officeDocument/2006/relationships/tags" Target="../tags/tag153.xml"/><Relationship Id="rId7" Type="http://schemas.openxmlformats.org/officeDocument/2006/relationships/image" Target="../media/image37.wmf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oleObject" Target="../embeddings/oleObject36.bin"/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8.w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3" Type="http://schemas.openxmlformats.org/officeDocument/2006/relationships/tags" Target="../tags/tag156.xml"/><Relationship Id="rId7" Type="http://schemas.openxmlformats.org/officeDocument/2006/relationships/image" Target="../media/image39.wmf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oleObject" Target="../embeddings/oleObject38.bin"/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0.w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3" Type="http://schemas.openxmlformats.org/officeDocument/2006/relationships/tags" Target="../tags/tag159.xml"/><Relationship Id="rId7" Type="http://schemas.openxmlformats.org/officeDocument/2006/relationships/image" Target="../media/image41.wmf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6" Type="http://schemas.openxmlformats.org/officeDocument/2006/relationships/oleObject" Target="../embeddings/oleObject40.bin"/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0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41.bin"/><Relationship Id="rId4" Type="http://schemas.openxmlformats.org/officeDocument/2006/relationships/notesSlide" Target="../notesSlides/notesSlide5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42.bin"/><Relationship Id="rId4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43.bin"/><Relationship Id="rId4" Type="http://schemas.openxmlformats.org/officeDocument/2006/relationships/notesSlide" Target="../notesSlides/notesSlide5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44.bin"/><Relationship Id="rId4" Type="http://schemas.openxmlformats.org/officeDocument/2006/relationships/notesSlide" Target="../notesSlides/notesSlide6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tags" Target="../tags/tag170.xml"/><Relationship Id="rId7" Type="http://schemas.openxmlformats.org/officeDocument/2006/relationships/image" Target="../media/image46.wmf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6" Type="http://schemas.openxmlformats.org/officeDocument/2006/relationships/oleObject" Target="../embeddings/oleObject45.bin"/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tags" Target="../tags/tag173.xml"/><Relationship Id="rId7" Type="http://schemas.openxmlformats.org/officeDocument/2006/relationships/image" Target="../media/image47.wmf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oleObject" Target="../embeddings/oleObject46.bin"/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tags" Target="../tags/tag176.xml"/><Relationship Id="rId7" Type="http://schemas.openxmlformats.org/officeDocument/2006/relationships/image" Target="../media/image48.wmf"/><Relationship Id="rId2" Type="http://schemas.openxmlformats.org/officeDocument/2006/relationships/tags" Target="../tags/tag175.xml"/><Relationship Id="rId1" Type="http://schemas.openxmlformats.org/officeDocument/2006/relationships/tags" Target="../tags/tag174.xml"/><Relationship Id="rId6" Type="http://schemas.openxmlformats.org/officeDocument/2006/relationships/oleObject" Target="../embeddings/oleObject47.bin"/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tags" Target="../tags/tag179.xml"/><Relationship Id="rId7" Type="http://schemas.openxmlformats.org/officeDocument/2006/relationships/image" Target="../media/image49.wmf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6" Type="http://schemas.openxmlformats.org/officeDocument/2006/relationships/oleObject" Target="../embeddings/oleObject48.bin"/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tags" Target="../tags/tag182.xml"/><Relationship Id="rId7" Type="http://schemas.openxmlformats.org/officeDocument/2006/relationships/image" Target="../media/image50.wmf"/><Relationship Id="rId2" Type="http://schemas.openxmlformats.org/officeDocument/2006/relationships/tags" Target="../tags/tag181.xml"/><Relationship Id="rId1" Type="http://schemas.openxmlformats.org/officeDocument/2006/relationships/tags" Target="../tags/tag180.xml"/><Relationship Id="rId6" Type="http://schemas.openxmlformats.org/officeDocument/2006/relationships/oleObject" Target="../embeddings/oleObject49.bin"/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tags" Target="../tags/tag185.xml"/><Relationship Id="rId7" Type="http://schemas.openxmlformats.org/officeDocument/2006/relationships/image" Target="../media/image51.wmf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6" Type="http://schemas.openxmlformats.org/officeDocument/2006/relationships/oleObject" Target="../embeddings/oleObject50.bin"/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4" Type="http://schemas.openxmlformats.org/officeDocument/2006/relationships/notesSlide" Target="../notesSlides/notesSlide67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tags" Target="../tags/tag190.xml"/><Relationship Id="rId7" Type="http://schemas.openxmlformats.org/officeDocument/2006/relationships/oleObject" Target="../embeddings/oleObject51.bin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notesSlide" Target="../notesSlides/notesSlide6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" Type="http://schemas.openxmlformats.org/officeDocument/2006/relationships/tags" Target="../tags/tag192.xml"/><Relationship Id="rId6" Type="http://schemas.openxmlformats.org/officeDocument/2006/relationships/notesSlide" Target="../notesSlides/notesSlide6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notesSlide" Target="../notesSlides/notesSlide7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tags" Target="../tags/tag202.xml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tags" Target="../tags/tag205.xml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tags" Target="../tags/tag211.xml"/><Relationship Id="rId7" Type="http://schemas.openxmlformats.org/officeDocument/2006/relationships/image" Target="../media/image53.wmf"/><Relationship Id="rId2" Type="http://schemas.openxmlformats.org/officeDocument/2006/relationships/tags" Target="../tags/tag210.xml"/><Relationship Id="rId1" Type="http://schemas.openxmlformats.org/officeDocument/2006/relationships/tags" Target="../tags/tag209.xml"/><Relationship Id="rId6" Type="http://schemas.openxmlformats.org/officeDocument/2006/relationships/oleObject" Target="../embeddings/oleObject52.bin"/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tags" Target="../tags/tag214.xml"/><Relationship Id="rId7" Type="http://schemas.openxmlformats.org/officeDocument/2006/relationships/image" Target="../media/image54.wmf"/><Relationship Id="rId2" Type="http://schemas.openxmlformats.org/officeDocument/2006/relationships/tags" Target="../tags/tag213.xml"/><Relationship Id="rId1" Type="http://schemas.openxmlformats.org/officeDocument/2006/relationships/tags" Target="../tags/tag212.xml"/><Relationship Id="rId6" Type="http://schemas.openxmlformats.org/officeDocument/2006/relationships/oleObject" Target="../embeddings/oleObject53.bin"/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tags" Target="../tags/tag217.xml"/><Relationship Id="rId2" Type="http://schemas.openxmlformats.org/officeDocument/2006/relationships/tags" Target="../tags/tag216.xml"/><Relationship Id="rId1" Type="http://schemas.openxmlformats.org/officeDocument/2006/relationships/tags" Target="../tags/tag215.xml"/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tags" Target="../tags/tag220.xml"/><Relationship Id="rId7" Type="http://schemas.openxmlformats.org/officeDocument/2006/relationships/image" Target="../media/image55.wmf"/><Relationship Id="rId2" Type="http://schemas.openxmlformats.org/officeDocument/2006/relationships/tags" Target="../tags/tag219.xml"/><Relationship Id="rId1" Type="http://schemas.openxmlformats.org/officeDocument/2006/relationships/tags" Target="../tags/tag218.xml"/><Relationship Id="rId6" Type="http://schemas.openxmlformats.org/officeDocument/2006/relationships/oleObject" Target="../embeddings/oleObject54.bin"/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tags" Target="../tags/tag223.xml"/><Relationship Id="rId7" Type="http://schemas.openxmlformats.org/officeDocument/2006/relationships/image" Target="../media/image56.wmf"/><Relationship Id="rId2" Type="http://schemas.openxmlformats.org/officeDocument/2006/relationships/tags" Target="../tags/tag222.xml"/><Relationship Id="rId1" Type="http://schemas.openxmlformats.org/officeDocument/2006/relationships/tags" Target="../tags/tag221.xml"/><Relationship Id="rId6" Type="http://schemas.openxmlformats.org/officeDocument/2006/relationships/oleObject" Target="../embeddings/oleObject55.bin"/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2.bin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tags" Target="../tags/tag226.xml"/><Relationship Id="rId7" Type="http://schemas.openxmlformats.org/officeDocument/2006/relationships/image" Target="../media/image57.wmf"/><Relationship Id="rId2" Type="http://schemas.openxmlformats.org/officeDocument/2006/relationships/tags" Target="../tags/tag225.xml"/><Relationship Id="rId1" Type="http://schemas.openxmlformats.org/officeDocument/2006/relationships/tags" Target="../tags/tag224.xml"/><Relationship Id="rId6" Type="http://schemas.openxmlformats.org/officeDocument/2006/relationships/oleObject" Target="../embeddings/oleObject56.bin"/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3" Type="http://schemas.openxmlformats.org/officeDocument/2006/relationships/tags" Target="../tags/tag229.xml"/><Relationship Id="rId7" Type="http://schemas.openxmlformats.org/officeDocument/2006/relationships/oleObject" Target="../embeddings/oleObject57.bin"/><Relationship Id="rId2" Type="http://schemas.openxmlformats.org/officeDocument/2006/relationships/tags" Target="../tags/tag228.xml"/><Relationship Id="rId1" Type="http://schemas.openxmlformats.org/officeDocument/2006/relationships/tags" Target="../tags/tag227.xml"/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0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3" Type="http://schemas.openxmlformats.org/officeDocument/2006/relationships/tags" Target="../tags/tag233.xml"/><Relationship Id="rId7" Type="http://schemas.openxmlformats.org/officeDocument/2006/relationships/oleObject" Target="../embeddings/oleObject58.bin"/><Relationship Id="rId2" Type="http://schemas.openxmlformats.org/officeDocument/2006/relationships/tags" Target="../tags/tag232.xml"/><Relationship Id="rId1" Type="http://schemas.openxmlformats.org/officeDocument/2006/relationships/tags" Target="../tags/tag231.xml"/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tags" Target="../tags/tag237.xml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8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3" Type="http://schemas.openxmlformats.org/officeDocument/2006/relationships/tags" Target="../tags/tag241.xml"/><Relationship Id="rId7" Type="http://schemas.openxmlformats.org/officeDocument/2006/relationships/oleObject" Target="../embeddings/oleObject59.bin"/><Relationship Id="rId2" Type="http://schemas.openxmlformats.org/officeDocument/2006/relationships/tags" Target="../tags/tag240.xml"/><Relationship Id="rId1" Type="http://schemas.openxmlformats.org/officeDocument/2006/relationships/tags" Target="../tags/tag239.xml"/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tags" Target="../tags/tag245.xml"/><Relationship Id="rId2" Type="http://schemas.openxmlformats.org/officeDocument/2006/relationships/tags" Target="../tags/tag244.xml"/><Relationship Id="rId1" Type="http://schemas.openxmlformats.org/officeDocument/2006/relationships/tags" Target="../tags/tag243.xml"/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6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3" Type="http://schemas.openxmlformats.org/officeDocument/2006/relationships/tags" Target="../tags/tag249.xml"/><Relationship Id="rId7" Type="http://schemas.openxmlformats.org/officeDocument/2006/relationships/notesSlide" Target="../notesSlides/notesSlide85.xml"/><Relationship Id="rId2" Type="http://schemas.openxmlformats.org/officeDocument/2006/relationships/tags" Target="../tags/tag248.xml"/><Relationship Id="rId1" Type="http://schemas.openxmlformats.org/officeDocument/2006/relationships/tags" Target="../tags/tag24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51.xml"/><Relationship Id="rId4" Type="http://schemas.openxmlformats.org/officeDocument/2006/relationships/tags" Target="../tags/tag250.xml"/><Relationship Id="rId9" Type="http://schemas.openxmlformats.org/officeDocument/2006/relationships/image" Target="../media/image61.wmf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tags" Target="../tags/tag254.xml"/><Relationship Id="rId7" Type="http://schemas.openxmlformats.org/officeDocument/2006/relationships/oleObject" Target="../embeddings/oleObject61.bin"/><Relationship Id="rId2" Type="http://schemas.openxmlformats.org/officeDocument/2006/relationships/tags" Target="../tags/tag253.xml"/><Relationship Id="rId1" Type="http://schemas.openxmlformats.org/officeDocument/2006/relationships/tags" Target="../tags/tag252.xml"/><Relationship Id="rId6" Type="http://schemas.openxmlformats.org/officeDocument/2006/relationships/notesSlide" Target="../notesSlides/notesSlide8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5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3" Type="http://schemas.openxmlformats.org/officeDocument/2006/relationships/tags" Target="../tags/tag258.xml"/><Relationship Id="rId7" Type="http://schemas.openxmlformats.org/officeDocument/2006/relationships/oleObject" Target="../embeddings/oleObject62.bin"/><Relationship Id="rId2" Type="http://schemas.openxmlformats.org/officeDocument/2006/relationships/tags" Target="../tags/tag257.xml"/><Relationship Id="rId1" Type="http://schemas.openxmlformats.org/officeDocument/2006/relationships/tags" Target="../tags/tag256.xml"/><Relationship Id="rId6" Type="http://schemas.openxmlformats.org/officeDocument/2006/relationships/notesSlide" Target="../notesSlides/notesSlide8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tags" Target="../tags/tag262.xml"/><Relationship Id="rId2" Type="http://schemas.openxmlformats.org/officeDocument/2006/relationships/tags" Target="../tags/tag261.xml"/><Relationship Id="rId1" Type="http://schemas.openxmlformats.org/officeDocument/2006/relationships/tags" Target="../tags/tag260.xml"/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3" Type="http://schemas.openxmlformats.org/officeDocument/2006/relationships/tags" Target="../tags/tag265.xml"/><Relationship Id="rId7" Type="http://schemas.openxmlformats.org/officeDocument/2006/relationships/notesSlide" Target="../notesSlides/notesSlide89.xml"/><Relationship Id="rId2" Type="http://schemas.openxmlformats.org/officeDocument/2006/relationships/tags" Target="../tags/tag264.xml"/><Relationship Id="rId1" Type="http://schemas.openxmlformats.org/officeDocument/2006/relationships/tags" Target="../tags/tag26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67.xml"/><Relationship Id="rId4" Type="http://schemas.openxmlformats.org/officeDocument/2006/relationships/tags" Target="../tags/tag266.xml"/><Relationship Id="rId9" Type="http://schemas.openxmlformats.org/officeDocument/2006/relationships/image" Target="../media/image64.wmf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4.bin"/><Relationship Id="rId3" Type="http://schemas.openxmlformats.org/officeDocument/2006/relationships/tags" Target="../tags/tag270.xml"/><Relationship Id="rId7" Type="http://schemas.openxmlformats.org/officeDocument/2006/relationships/notesSlide" Target="../notesSlides/notesSlide90.xml"/><Relationship Id="rId2" Type="http://schemas.openxmlformats.org/officeDocument/2006/relationships/tags" Target="../tags/tag269.xml"/><Relationship Id="rId1" Type="http://schemas.openxmlformats.org/officeDocument/2006/relationships/tags" Target="../tags/tag26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72.xml"/><Relationship Id="rId4" Type="http://schemas.openxmlformats.org/officeDocument/2006/relationships/tags" Target="../tags/tag271.xml"/><Relationship Id="rId9" Type="http://schemas.openxmlformats.org/officeDocument/2006/relationships/image" Target="../media/image65.wmf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5.bin"/><Relationship Id="rId3" Type="http://schemas.openxmlformats.org/officeDocument/2006/relationships/tags" Target="../tags/tag275.xml"/><Relationship Id="rId7" Type="http://schemas.openxmlformats.org/officeDocument/2006/relationships/notesSlide" Target="../notesSlides/notesSlide91.xml"/><Relationship Id="rId2" Type="http://schemas.openxmlformats.org/officeDocument/2006/relationships/tags" Target="../tags/tag274.xml"/><Relationship Id="rId1" Type="http://schemas.openxmlformats.org/officeDocument/2006/relationships/tags" Target="../tags/tag27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77.xml"/><Relationship Id="rId4" Type="http://schemas.openxmlformats.org/officeDocument/2006/relationships/tags" Target="../tags/tag276.xml"/><Relationship Id="rId9" Type="http://schemas.openxmlformats.org/officeDocument/2006/relationships/image" Target="../media/image66.w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tags" Target="../tags/tag280.xml"/><Relationship Id="rId7" Type="http://schemas.openxmlformats.org/officeDocument/2006/relationships/notesSlide" Target="../notesSlides/notesSlide92.xml"/><Relationship Id="rId2" Type="http://schemas.openxmlformats.org/officeDocument/2006/relationships/tags" Target="../tags/tag279.xml"/><Relationship Id="rId1" Type="http://schemas.openxmlformats.org/officeDocument/2006/relationships/tags" Target="../tags/tag27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82.xml"/><Relationship Id="rId4" Type="http://schemas.openxmlformats.org/officeDocument/2006/relationships/tags" Target="../tags/tag28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tags" Target="../tags/tag285.xml"/><Relationship Id="rId7" Type="http://schemas.openxmlformats.org/officeDocument/2006/relationships/notesSlide" Target="../notesSlides/notesSlide93.xml"/><Relationship Id="rId2" Type="http://schemas.openxmlformats.org/officeDocument/2006/relationships/tags" Target="../tags/tag284.xml"/><Relationship Id="rId1" Type="http://schemas.openxmlformats.org/officeDocument/2006/relationships/tags" Target="../tags/tag28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87.xml"/><Relationship Id="rId4" Type="http://schemas.openxmlformats.org/officeDocument/2006/relationships/tags" Target="../tags/tag286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6.bin"/><Relationship Id="rId3" Type="http://schemas.openxmlformats.org/officeDocument/2006/relationships/tags" Target="../tags/tag290.xml"/><Relationship Id="rId7" Type="http://schemas.openxmlformats.org/officeDocument/2006/relationships/notesSlide" Target="../notesSlides/notesSlide94.xml"/><Relationship Id="rId2" Type="http://schemas.openxmlformats.org/officeDocument/2006/relationships/tags" Target="../tags/tag289.xml"/><Relationship Id="rId1" Type="http://schemas.openxmlformats.org/officeDocument/2006/relationships/tags" Target="../tags/tag28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92.xml"/><Relationship Id="rId4" Type="http://schemas.openxmlformats.org/officeDocument/2006/relationships/tags" Target="../tags/tag291.xml"/><Relationship Id="rId9" Type="http://schemas.openxmlformats.org/officeDocument/2006/relationships/image" Target="../media/image67.wmf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7.bin"/><Relationship Id="rId3" Type="http://schemas.openxmlformats.org/officeDocument/2006/relationships/tags" Target="../tags/tag295.xml"/><Relationship Id="rId7" Type="http://schemas.openxmlformats.org/officeDocument/2006/relationships/notesSlide" Target="../notesSlides/notesSlide95.xml"/><Relationship Id="rId2" Type="http://schemas.openxmlformats.org/officeDocument/2006/relationships/tags" Target="../tags/tag294.xml"/><Relationship Id="rId1" Type="http://schemas.openxmlformats.org/officeDocument/2006/relationships/tags" Target="../tags/tag29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97.xml"/><Relationship Id="rId4" Type="http://schemas.openxmlformats.org/officeDocument/2006/relationships/tags" Target="../tags/tag296.xml"/><Relationship Id="rId9" Type="http://schemas.openxmlformats.org/officeDocument/2006/relationships/image" Target="../media/image68.wmf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6.xml"/><Relationship Id="rId3" Type="http://schemas.openxmlformats.org/officeDocument/2006/relationships/tags" Target="../tags/tag300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99.xml"/><Relationship Id="rId1" Type="http://schemas.openxmlformats.org/officeDocument/2006/relationships/tags" Target="../tags/tag298.xml"/><Relationship Id="rId6" Type="http://schemas.openxmlformats.org/officeDocument/2006/relationships/tags" Target="../tags/tag303.xml"/><Relationship Id="rId5" Type="http://schemas.openxmlformats.org/officeDocument/2006/relationships/tags" Target="../tags/tag302.xml"/><Relationship Id="rId10" Type="http://schemas.openxmlformats.org/officeDocument/2006/relationships/image" Target="../media/image69.wmf"/><Relationship Id="rId4" Type="http://schemas.openxmlformats.org/officeDocument/2006/relationships/tags" Target="../tags/tag301.xml"/><Relationship Id="rId9" Type="http://schemas.openxmlformats.org/officeDocument/2006/relationships/oleObject" Target="../embeddings/oleObject68.bin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9.bin"/><Relationship Id="rId3" Type="http://schemas.openxmlformats.org/officeDocument/2006/relationships/tags" Target="../tags/tag306.xml"/><Relationship Id="rId7" Type="http://schemas.openxmlformats.org/officeDocument/2006/relationships/notesSlide" Target="../notesSlides/notesSlide97.xml"/><Relationship Id="rId2" Type="http://schemas.openxmlformats.org/officeDocument/2006/relationships/tags" Target="../tags/tag305.xml"/><Relationship Id="rId1" Type="http://schemas.openxmlformats.org/officeDocument/2006/relationships/tags" Target="../tags/tag30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08.xml"/><Relationship Id="rId4" Type="http://schemas.openxmlformats.org/officeDocument/2006/relationships/tags" Target="../tags/tag307.xml"/><Relationship Id="rId9" Type="http://schemas.openxmlformats.org/officeDocument/2006/relationships/image" Target="../media/image70.wmf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0.bin"/><Relationship Id="rId3" Type="http://schemas.openxmlformats.org/officeDocument/2006/relationships/tags" Target="../tags/tag311.xml"/><Relationship Id="rId7" Type="http://schemas.openxmlformats.org/officeDocument/2006/relationships/notesSlide" Target="../notesSlides/notesSlide98.xml"/><Relationship Id="rId2" Type="http://schemas.openxmlformats.org/officeDocument/2006/relationships/tags" Target="../tags/tag310.xml"/><Relationship Id="rId1" Type="http://schemas.openxmlformats.org/officeDocument/2006/relationships/tags" Target="../tags/tag30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13.xml"/><Relationship Id="rId4" Type="http://schemas.openxmlformats.org/officeDocument/2006/relationships/tags" Target="../tags/tag312.xml"/><Relationship Id="rId9" Type="http://schemas.openxmlformats.org/officeDocument/2006/relationships/image" Target="../media/image7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2286000"/>
            <a:ext cx="7543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i="1" dirty="0"/>
              <a:t>Digital Design and Computer Architecture</a:t>
            </a:r>
            <a:r>
              <a:rPr lang="en-US" sz="2600" b="1" dirty="0"/>
              <a:t>, 2</a:t>
            </a:r>
            <a:r>
              <a:rPr lang="en-US" sz="2600" b="1" baseline="30000" dirty="0"/>
              <a:t>nd</a:t>
            </a:r>
            <a:r>
              <a:rPr lang="en-US" sz="2600" b="1" dirty="0"/>
              <a:t> Edition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Chapter 7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90600" y="2778443"/>
            <a:ext cx="7696200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91000" y="2769513"/>
            <a:ext cx="4724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David Money Harris and Sarah L. Harris</a:t>
            </a:r>
          </a:p>
        </p:txBody>
      </p:sp>
    </p:spTree>
    <p:extLst>
      <p:ext uri="{BB962C8B-B14F-4D97-AF65-F5344CB8AC3E}">
        <p14:creationId xmlns:p14="http://schemas.microsoft.com/office/powerpoint/2010/main" val="534681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795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143000"/>
            <a:ext cx="7696200" cy="495300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b="1" dirty="0">
                <a:solidFill>
                  <a:schemeClr val="accent1"/>
                </a:solidFill>
              </a:rPr>
              <a:t>STEP 1: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Fetch instruction</a:t>
            </a:r>
          </a:p>
        </p:txBody>
      </p:sp>
      <p:graphicFrame>
        <p:nvGraphicFramePr>
          <p:cNvPr id="1313796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08492304"/>
              </p:ext>
            </p:extLst>
          </p:nvPr>
        </p:nvGraphicFramePr>
        <p:xfrm>
          <a:off x="914401" y="2645992"/>
          <a:ext cx="8153399" cy="17736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4344480" imgH="943920" progId="Visio.Drawing.11">
                  <p:embed/>
                </p:oleObj>
              </mc:Choice>
              <mc:Fallback>
                <p:oleObj name="Visio" r:id="rId5" imgW="4344480" imgH="94392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1" y="2645992"/>
                        <a:ext cx="8153399" cy="17736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fetch</a:t>
            </a:r>
          </a:p>
        </p:txBody>
      </p:sp>
    </p:spTree>
    <p:extLst>
      <p:ext uri="{BB962C8B-B14F-4D97-AF65-F5344CB8AC3E}">
        <p14:creationId xmlns:p14="http://schemas.microsoft.com/office/powerpoint/2010/main" val="41584628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991" name="Rectangle 7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066800"/>
            <a:ext cx="8001000" cy="4953000"/>
          </a:xfrm>
        </p:spPr>
        <p:txBody>
          <a:bodyPr/>
          <a:lstStyle/>
          <a:p>
            <a:r>
              <a:rPr lang="en-US" b="1" dirty="0"/>
              <a:t>Forwarding logic:</a:t>
            </a:r>
          </a:p>
          <a:p>
            <a:pPr>
              <a:buFontTx/>
              <a:buNone/>
            </a:pPr>
            <a:r>
              <a:rPr lang="en-US" sz="1800" dirty="0">
                <a:solidFill>
                  <a:schemeClr val="accent2"/>
                </a:solidFill>
                <a:latin typeface="Courier New" pitchFamily="49" charset="0"/>
              </a:rPr>
              <a:t>	</a:t>
            </a:r>
            <a:r>
              <a:rPr lang="en-US" sz="1600" b="1" i="1" dirty="0" err="1">
                <a:latin typeface="Courier New" pitchFamily="49" charset="0"/>
              </a:rPr>
              <a:t>ForwardAD</a:t>
            </a:r>
            <a:r>
              <a:rPr lang="en-US" sz="1600" dirty="0">
                <a:latin typeface="Courier New" pitchFamily="49" charset="0"/>
              </a:rPr>
              <a:t> = (</a:t>
            </a:r>
            <a:r>
              <a:rPr lang="en-US" sz="1600" i="1" dirty="0" err="1">
                <a:latin typeface="Courier New" pitchFamily="49" charset="0"/>
              </a:rPr>
              <a:t>rsD</a:t>
            </a:r>
            <a:r>
              <a:rPr lang="en-US" sz="1600" dirty="0">
                <a:latin typeface="Courier New" pitchFamily="49" charset="0"/>
              </a:rPr>
              <a:t> !=0) AND (</a:t>
            </a:r>
            <a:r>
              <a:rPr lang="en-US" sz="1600" i="1" dirty="0" err="1">
                <a:latin typeface="Courier New" pitchFamily="49" charset="0"/>
              </a:rPr>
              <a:t>rsD</a:t>
            </a:r>
            <a:r>
              <a:rPr lang="en-US" sz="1600" dirty="0">
                <a:latin typeface="Courier New" pitchFamily="49" charset="0"/>
              </a:rPr>
              <a:t> == </a:t>
            </a:r>
            <a:r>
              <a:rPr lang="en-US" sz="1600" i="1" dirty="0" err="1">
                <a:latin typeface="Courier New" pitchFamily="49" charset="0"/>
              </a:rPr>
              <a:t>WriteRegM</a:t>
            </a:r>
            <a:r>
              <a:rPr lang="en-US" sz="1600" dirty="0">
                <a:latin typeface="Courier New" pitchFamily="49" charset="0"/>
              </a:rPr>
              <a:t>) AND </a:t>
            </a:r>
            <a:r>
              <a:rPr lang="en-US" sz="1600" i="1" dirty="0" err="1">
                <a:latin typeface="Courier New" pitchFamily="49" charset="0"/>
              </a:rPr>
              <a:t>RegWriteM</a:t>
            </a:r>
            <a:endParaRPr lang="en-US" sz="1600" i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600" i="1" dirty="0">
                <a:latin typeface="Courier New" pitchFamily="49" charset="0"/>
              </a:rPr>
              <a:t>	</a:t>
            </a:r>
            <a:r>
              <a:rPr lang="en-US" sz="1600" b="1" i="1" dirty="0" err="1">
                <a:latin typeface="Courier New" pitchFamily="49" charset="0"/>
              </a:rPr>
              <a:t>ForwardBD</a:t>
            </a:r>
            <a:r>
              <a:rPr lang="en-US" sz="1600" dirty="0">
                <a:latin typeface="Courier New" pitchFamily="49" charset="0"/>
              </a:rPr>
              <a:t> = (</a:t>
            </a:r>
            <a:r>
              <a:rPr lang="en-US" sz="1600" i="1" dirty="0" err="1">
                <a:latin typeface="Courier New" pitchFamily="49" charset="0"/>
              </a:rPr>
              <a:t>rtD</a:t>
            </a:r>
            <a:r>
              <a:rPr lang="en-US" sz="1600" dirty="0">
                <a:latin typeface="Courier New" pitchFamily="49" charset="0"/>
              </a:rPr>
              <a:t> !=0) AND (</a:t>
            </a:r>
            <a:r>
              <a:rPr lang="en-US" sz="1600" i="1" dirty="0" err="1">
                <a:latin typeface="Courier New" pitchFamily="49" charset="0"/>
              </a:rPr>
              <a:t>rtD</a:t>
            </a:r>
            <a:r>
              <a:rPr lang="en-US" sz="1600" dirty="0">
                <a:latin typeface="Courier New" pitchFamily="49" charset="0"/>
              </a:rPr>
              <a:t> == </a:t>
            </a:r>
            <a:r>
              <a:rPr lang="en-US" sz="1600" dirty="0" err="1">
                <a:latin typeface="Courier New" pitchFamily="49" charset="0"/>
              </a:rPr>
              <a:t>WriteRegM</a:t>
            </a:r>
            <a:r>
              <a:rPr lang="en-US" sz="1600" dirty="0">
                <a:latin typeface="Courier New" pitchFamily="49" charset="0"/>
              </a:rPr>
              <a:t>) AND </a:t>
            </a:r>
            <a:r>
              <a:rPr lang="en-US" sz="1600" i="1" dirty="0" err="1">
                <a:latin typeface="Courier New" pitchFamily="49" charset="0"/>
              </a:rPr>
              <a:t>RegWriteM</a:t>
            </a:r>
            <a:endParaRPr lang="en-US" sz="1600" i="1" dirty="0">
              <a:latin typeface="Courier New" pitchFamily="49" charset="0"/>
            </a:endParaRPr>
          </a:p>
          <a:p>
            <a:pPr algn="just">
              <a:buFontTx/>
              <a:buNone/>
            </a:pPr>
            <a:endParaRPr lang="en-US" sz="1800" i="1" dirty="0">
              <a:solidFill>
                <a:schemeClr val="accent2"/>
              </a:solidFill>
              <a:latin typeface="Courier New" pitchFamily="49" charset="0"/>
            </a:endParaRPr>
          </a:p>
          <a:p>
            <a:r>
              <a:rPr lang="en-US" b="1" dirty="0"/>
              <a:t>Stalling logic:</a:t>
            </a:r>
            <a:endParaRPr lang="en-US" sz="2400" b="1" i="1" dirty="0">
              <a:solidFill>
                <a:schemeClr val="accent2"/>
              </a:solidFill>
            </a:endParaRPr>
          </a:p>
          <a:p>
            <a:pPr>
              <a:buFontTx/>
              <a:buNone/>
            </a:pPr>
            <a:r>
              <a:rPr lang="en-US" sz="2000" i="1" dirty="0">
                <a:solidFill>
                  <a:schemeClr val="accent2"/>
                </a:solidFill>
              </a:rPr>
              <a:t>	</a:t>
            </a:r>
            <a:r>
              <a:rPr lang="en-US" sz="1600" b="1" i="1" dirty="0" err="1">
                <a:latin typeface="Courier New" pitchFamily="49" charset="0"/>
              </a:rPr>
              <a:t>branchstall</a:t>
            </a:r>
            <a:r>
              <a:rPr lang="en-US" sz="1600" b="1" dirty="0">
                <a:latin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</a:rPr>
              <a:t>= </a:t>
            </a:r>
            <a:r>
              <a:rPr lang="en-US" sz="1600" i="1" dirty="0" err="1">
                <a:latin typeface="Courier New" pitchFamily="49" charset="0"/>
              </a:rPr>
              <a:t>BranchD</a:t>
            </a:r>
            <a:r>
              <a:rPr lang="en-US" sz="1600" dirty="0">
                <a:latin typeface="Courier New" pitchFamily="49" charset="0"/>
              </a:rPr>
              <a:t> AND </a:t>
            </a:r>
            <a:r>
              <a:rPr lang="en-US" sz="1600" i="1" dirty="0" err="1">
                <a:latin typeface="Courier New" pitchFamily="49" charset="0"/>
              </a:rPr>
              <a:t>RegWriteE</a:t>
            </a:r>
            <a:r>
              <a:rPr lang="en-US" sz="1600" dirty="0">
                <a:latin typeface="Courier New" pitchFamily="49" charset="0"/>
              </a:rPr>
              <a:t> AND 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                   (</a:t>
            </a:r>
            <a:r>
              <a:rPr lang="en-US" sz="1600" i="1" dirty="0" err="1">
                <a:latin typeface="Courier New" pitchFamily="49" charset="0"/>
              </a:rPr>
              <a:t>WriteRegE</a:t>
            </a:r>
            <a:r>
              <a:rPr lang="en-US" sz="1600" dirty="0">
                <a:latin typeface="Courier New" pitchFamily="49" charset="0"/>
              </a:rPr>
              <a:t> == </a:t>
            </a:r>
            <a:r>
              <a:rPr lang="en-US" sz="1600" i="1" dirty="0" err="1">
                <a:latin typeface="Courier New" pitchFamily="49" charset="0"/>
              </a:rPr>
              <a:t>rsD</a:t>
            </a:r>
            <a:r>
              <a:rPr lang="en-US" sz="1600" dirty="0">
                <a:latin typeface="Courier New" pitchFamily="49" charset="0"/>
              </a:rPr>
              <a:t> OR </a:t>
            </a:r>
            <a:r>
              <a:rPr lang="en-US" sz="1600" i="1" dirty="0" err="1">
                <a:latin typeface="Courier New" pitchFamily="49" charset="0"/>
              </a:rPr>
              <a:t>WriteRegE</a:t>
            </a:r>
            <a:r>
              <a:rPr lang="en-US" sz="1600" dirty="0">
                <a:latin typeface="Courier New" pitchFamily="49" charset="0"/>
              </a:rPr>
              <a:t> == </a:t>
            </a:r>
            <a:r>
              <a:rPr lang="en-US" sz="1600" i="1" dirty="0" err="1">
                <a:latin typeface="Courier New" pitchFamily="49" charset="0"/>
              </a:rPr>
              <a:t>rtD</a:t>
            </a:r>
            <a:r>
              <a:rPr lang="en-US" sz="1600" dirty="0">
                <a:latin typeface="Courier New" pitchFamily="49" charset="0"/>
              </a:rPr>
              <a:t>) 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                 OR 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			  </a:t>
            </a:r>
            <a:r>
              <a:rPr lang="en-US" sz="1600" i="1" dirty="0" err="1">
                <a:latin typeface="Courier New" pitchFamily="49" charset="0"/>
              </a:rPr>
              <a:t>BranchD</a:t>
            </a:r>
            <a:r>
              <a:rPr lang="en-US" sz="1600" dirty="0">
                <a:latin typeface="Courier New" pitchFamily="49" charset="0"/>
              </a:rPr>
              <a:t> AND </a:t>
            </a:r>
            <a:r>
              <a:rPr lang="en-US" sz="1600" i="1" dirty="0" err="1">
                <a:latin typeface="Courier New" pitchFamily="49" charset="0"/>
              </a:rPr>
              <a:t>MemtoRegM</a:t>
            </a:r>
            <a:r>
              <a:rPr lang="en-US" sz="1600" dirty="0">
                <a:latin typeface="Courier New" pitchFamily="49" charset="0"/>
              </a:rPr>
              <a:t> AND 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                   (</a:t>
            </a:r>
            <a:r>
              <a:rPr lang="en-US" sz="1600" i="1" dirty="0" err="1">
                <a:latin typeface="Courier New" pitchFamily="49" charset="0"/>
              </a:rPr>
              <a:t>WriteRegM</a:t>
            </a:r>
            <a:r>
              <a:rPr lang="en-US" sz="1600" dirty="0">
                <a:latin typeface="Courier New" pitchFamily="49" charset="0"/>
              </a:rPr>
              <a:t> == </a:t>
            </a:r>
            <a:r>
              <a:rPr lang="en-US" sz="1600" i="1" dirty="0" err="1">
                <a:latin typeface="Courier New" pitchFamily="49" charset="0"/>
              </a:rPr>
              <a:t>rsD</a:t>
            </a:r>
            <a:r>
              <a:rPr lang="en-US" sz="1600" dirty="0">
                <a:latin typeface="Courier New" pitchFamily="49" charset="0"/>
              </a:rPr>
              <a:t> OR </a:t>
            </a:r>
            <a:r>
              <a:rPr lang="en-US" sz="1600" i="1" dirty="0" err="1">
                <a:latin typeface="Courier New" pitchFamily="49" charset="0"/>
              </a:rPr>
              <a:t>WriteRegM</a:t>
            </a:r>
            <a:r>
              <a:rPr lang="en-US" sz="1600" dirty="0">
                <a:latin typeface="Courier New" pitchFamily="49" charset="0"/>
              </a:rPr>
              <a:t> == </a:t>
            </a:r>
            <a:r>
              <a:rPr lang="en-US" sz="1600" i="1" dirty="0" err="1">
                <a:latin typeface="Courier New" pitchFamily="49" charset="0"/>
              </a:rPr>
              <a:t>rtD</a:t>
            </a:r>
            <a:r>
              <a:rPr lang="en-US" sz="1600" dirty="0">
                <a:latin typeface="Courier New" pitchFamily="49" charset="0"/>
              </a:rPr>
              <a:t>)</a:t>
            </a:r>
          </a:p>
          <a:p>
            <a:endParaRPr lang="en-US" sz="16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600" i="1" dirty="0">
                <a:latin typeface="Courier New" pitchFamily="49" charset="0"/>
              </a:rPr>
              <a:t>	</a:t>
            </a:r>
            <a:r>
              <a:rPr lang="en-US" sz="1600" i="1" dirty="0" err="1">
                <a:latin typeface="Courier New" pitchFamily="49" charset="0"/>
              </a:rPr>
              <a:t>StallF</a:t>
            </a:r>
            <a:r>
              <a:rPr lang="en-US" sz="1600" dirty="0">
                <a:latin typeface="Courier New" pitchFamily="49" charset="0"/>
              </a:rPr>
              <a:t> = </a:t>
            </a:r>
            <a:r>
              <a:rPr lang="en-US" sz="1600" i="1" dirty="0" err="1">
                <a:latin typeface="Courier New" pitchFamily="49" charset="0"/>
              </a:rPr>
              <a:t>StallD</a:t>
            </a:r>
            <a:r>
              <a:rPr lang="en-US" sz="1600" dirty="0">
                <a:latin typeface="Courier New" pitchFamily="49" charset="0"/>
              </a:rPr>
              <a:t> = </a:t>
            </a:r>
            <a:r>
              <a:rPr lang="en-US" sz="1600" i="1" dirty="0" err="1">
                <a:latin typeface="Courier New" pitchFamily="49" charset="0"/>
              </a:rPr>
              <a:t>FlushE</a:t>
            </a:r>
            <a:r>
              <a:rPr lang="en-US" sz="1600" dirty="0">
                <a:latin typeface="Courier New" pitchFamily="49" charset="0"/>
              </a:rPr>
              <a:t> = </a:t>
            </a:r>
            <a:r>
              <a:rPr lang="en-US" sz="1600" i="1" dirty="0" err="1">
                <a:latin typeface="Courier New" pitchFamily="49" charset="0"/>
              </a:rPr>
              <a:t>lwstall</a:t>
            </a:r>
            <a:r>
              <a:rPr lang="en-US" sz="1600" dirty="0">
                <a:latin typeface="Courier New" pitchFamily="49" charset="0"/>
              </a:rPr>
              <a:t> OR </a:t>
            </a:r>
            <a:r>
              <a:rPr lang="en-US" sz="1600" i="1" dirty="0" err="1">
                <a:latin typeface="Courier New" pitchFamily="49" charset="0"/>
              </a:rPr>
              <a:t>branchstall</a:t>
            </a:r>
            <a:endParaRPr lang="en-US" sz="1600" i="1" dirty="0">
              <a:latin typeface="Courier New" pitchFamily="49" charset="0"/>
            </a:endParaRPr>
          </a:p>
          <a:p>
            <a:endParaRPr lang="en-US" sz="1600" dirty="0">
              <a:solidFill>
                <a:schemeClr val="accent2"/>
              </a:solidFill>
              <a:latin typeface="Courier New" pitchFamily="49" charset="0"/>
            </a:endParaRPr>
          </a:p>
        </p:txBody>
      </p:sp>
      <p:sp>
        <p:nvSpPr>
          <p:cNvPr id="132198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198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198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1990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  <a:latin typeface="+mj-lt"/>
              </a:rPr>
              <a:t>Control Forwarding &amp; Stalling Logic</a:t>
            </a:r>
          </a:p>
        </p:txBody>
      </p:sp>
    </p:spTree>
    <p:extLst>
      <p:ext uri="{BB962C8B-B14F-4D97-AF65-F5344CB8AC3E}">
        <p14:creationId xmlns:p14="http://schemas.microsoft.com/office/powerpoint/2010/main" val="3780032861"/>
      </p:ext>
    </p:extLst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883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143000"/>
            <a:ext cx="8229600" cy="4525963"/>
          </a:xfrm>
        </p:spPr>
        <p:txBody>
          <a:bodyPr/>
          <a:lstStyle/>
          <a:p>
            <a:r>
              <a:rPr lang="en-US" dirty="0"/>
              <a:t>Guess whether branch will be taken</a:t>
            </a:r>
          </a:p>
          <a:p>
            <a:pPr lvl="1"/>
            <a:r>
              <a:rPr lang="en-US" dirty="0"/>
              <a:t>Backward branches are usually taken (loops)</a:t>
            </a:r>
          </a:p>
          <a:p>
            <a:pPr lvl="1"/>
            <a:r>
              <a:rPr lang="en-US" dirty="0"/>
              <a:t>Consider history to improve guess</a:t>
            </a:r>
          </a:p>
          <a:p>
            <a:r>
              <a:rPr lang="en-US" dirty="0"/>
              <a:t>Good prediction reduces fraction of branches requiring a flush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Branch Prediction</a:t>
            </a:r>
          </a:p>
        </p:txBody>
      </p:sp>
    </p:spTree>
    <p:extLst>
      <p:ext uri="{BB962C8B-B14F-4D97-AF65-F5344CB8AC3E}">
        <p14:creationId xmlns:p14="http://schemas.microsoft.com/office/powerpoint/2010/main" val="54619393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01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301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301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Times New Roman" pitchFamily="18" charset="0"/>
                <a:cs typeface="Arial" charset="0"/>
              </a:rPr>
              <a:t>SPECINT2000 benchmark: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25% loads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10% stores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11% branches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2% jumps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52% R-type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Times New Roman" pitchFamily="18" charset="0"/>
                <a:cs typeface="Arial" charset="0"/>
              </a:rPr>
              <a:t>Suppose: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40% of loads used by next instruction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25% of branches </a:t>
            </a:r>
            <a:r>
              <a:rPr lang="en-US" sz="1800" dirty="0" err="1">
                <a:latin typeface="Times New Roman" pitchFamily="18" charset="0"/>
                <a:cs typeface="Arial" charset="0"/>
              </a:rPr>
              <a:t>mispredicted</a:t>
            </a:r>
            <a:endParaRPr lang="en-US" sz="1800" dirty="0">
              <a:latin typeface="Times New Roman" pitchFamily="18" charset="0"/>
              <a:cs typeface="Arial" charset="0"/>
            </a:endParaRP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All jumps flush next instruction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 b="1" dirty="0">
                <a:latin typeface="Times New Roman" pitchFamily="18" charset="0"/>
                <a:cs typeface="Arial" charset="0"/>
              </a:rPr>
              <a:t>What is the average CPI?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Pipelined Performance Example</a:t>
            </a:r>
          </a:p>
        </p:txBody>
      </p:sp>
    </p:spTree>
    <p:extLst>
      <p:ext uri="{BB962C8B-B14F-4D97-AF65-F5344CB8AC3E}">
        <p14:creationId xmlns:p14="http://schemas.microsoft.com/office/powerpoint/2010/main" val="3961963059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01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301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301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Times New Roman" pitchFamily="18" charset="0"/>
                <a:cs typeface="Arial" charset="0"/>
              </a:rPr>
              <a:t>SPECINT2000 benchmark: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25% loads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10% stores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11% branches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2% jumps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52% R-type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Times New Roman" pitchFamily="18" charset="0"/>
                <a:cs typeface="Arial" charset="0"/>
              </a:rPr>
              <a:t>Suppose: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40% of loads used by next instruction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25% of branches </a:t>
            </a:r>
            <a:r>
              <a:rPr lang="en-US" sz="1800" dirty="0" err="1">
                <a:latin typeface="Times New Roman" pitchFamily="18" charset="0"/>
                <a:cs typeface="Arial" charset="0"/>
              </a:rPr>
              <a:t>mispredicted</a:t>
            </a:r>
            <a:endParaRPr lang="en-US" sz="1800" dirty="0">
              <a:latin typeface="Times New Roman" pitchFamily="18" charset="0"/>
              <a:cs typeface="Arial" charset="0"/>
            </a:endParaRP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All jumps flush next instruction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 b="1" dirty="0">
                <a:latin typeface="Times New Roman" pitchFamily="18" charset="0"/>
                <a:cs typeface="Arial" charset="0"/>
              </a:rPr>
              <a:t>What is the average CPI?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Load/Branch CPI = 1 when no stalling, 2 when stalling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 err="1">
                <a:latin typeface="Times New Roman" pitchFamily="18" charset="0"/>
                <a:cs typeface="Arial" charset="0"/>
              </a:rPr>
              <a:t>CPI</a:t>
            </a:r>
            <a:r>
              <a:rPr lang="en-US" sz="1800" baseline="-25000" dirty="0" err="1">
                <a:latin typeface="Times New Roman" pitchFamily="18" charset="0"/>
                <a:cs typeface="Arial" charset="0"/>
              </a:rPr>
              <a:t>lw</a:t>
            </a:r>
            <a:r>
              <a:rPr lang="en-US" sz="1800" dirty="0">
                <a:latin typeface="Times New Roman" pitchFamily="18" charset="0"/>
                <a:cs typeface="Arial" charset="0"/>
              </a:rPr>
              <a:t> = 1(0.6) + 2(0.4) = 1.4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 err="1">
                <a:latin typeface="Times New Roman" pitchFamily="18" charset="0"/>
                <a:cs typeface="Arial" charset="0"/>
              </a:rPr>
              <a:t>CPI</a:t>
            </a:r>
            <a:r>
              <a:rPr lang="en-US" sz="1800" baseline="-25000" dirty="0" err="1">
                <a:latin typeface="Times New Roman" pitchFamily="18" charset="0"/>
                <a:cs typeface="Arial" charset="0"/>
              </a:rPr>
              <a:t>beq</a:t>
            </a:r>
            <a:r>
              <a:rPr lang="en-US" sz="1800" dirty="0">
                <a:latin typeface="Times New Roman" pitchFamily="18" charset="0"/>
                <a:cs typeface="Arial" charset="0"/>
              </a:rPr>
              <a:t> = 1(0.75) + 2(0.25) = 1.25</a:t>
            </a:r>
          </a:p>
          <a:p>
            <a:pPr marL="742950" lvl="1" indent="-28575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US" sz="200" b="1" dirty="0">
              <a:latin typeface="Times New Roman" pitchFamily="18" charset="0"/>
              <a:cs typeface="Arial" charset="0"/>
            </a:endParaRPr>
          </a:p>
          <a:p>
            <a:pPr marL="742950" lvl="1" indent="-28575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b="1" dirty="0">
                <a:latin typeface="Times New Roman" pitchFamily="18" charset="0"/>
                <a:cs typeface="Arial" charset="0"/>
              </a:rPr>
              <a:t>Average CPI = </a:t>
            </a:r>
            <a:r>
              <a:rPr lang="en-US" sz="1800" dirty="0">
                <a:latin typeface="Times New Roman" pitchFamily="18" charset="0"/>
                <a:cs typeface="Arial" charset="0"/>
              </a:rPr>
              <a:t>(0.25)(1.4) + (0.1)(1) + (0.11)(1.25) + (0.02)(2) + (0.52)(1)     </a:t>
            </a:r>
          </a:p>
          <a:p>
            <a:pPr marL="742950" lvl="1" indent="-28575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b="1" dirty="0">
                <a:latin typeface="Times New Roman" pitchFamily="18" charset="0"/>
                <a:cs typeface="Arial" charset="0"/>
              </a:rPr>
              <a:t>                       = 1.15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Pipelined Performance Example</a:t>
            </a:r>
          </a:p>
        </p:txBody>
      </p:sp>
    </p:spTree>
    <p:extLst>
      <p:ext uri="{BB962C8B-B14F-4D97-AF65-F5344CB8AC3E}">
        <p14:creationId xmlns:p14="http://schemas.microsoft.com/office/powerpoint/2010/main" val="16030273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03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403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403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Pipelined processor critical path: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i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  	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c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	= max {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   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pcq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mem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setup</a:t>
            </a:r>
            <a:endParaRPr lang="en-US" sz="2800" b="1" baseline="-25000" dirty="0">
              <a:solidFill>
                <a:schemeClr val="accent1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    2(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RFread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mux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eq</a:t>
            </a:r>
            <a:r>
              <a:rPr lang="en-US" sz="2800" b="1" baseline="-250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AND</a:t>
            </a:r>
            <a:r>
              <a:rPr lang="en-US" sz="2800" b="1" baseline="-250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mux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setup</a:t>
            </a:r>
            <a:r>
              <a:rPr lang="en-US" sz="2800" b="1" baseline="-250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)</a:t>
            </a:r>
            <a:endParaRPr lang="en-US" sz="2800" b="1" baseline="-25000" dirty="0">
              <a:solidFill>
                <a:schemeClr val="accent1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   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pcq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mux</a:t>
            </a:r>
            <a:r>
              <a:rPr lang="en-US" sz="2800" b="1" baseline="-250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mux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ALU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setup</a:t>
            </a:r>
            <a:endParaRPr lang="en-US" sz="2800" b="1" baseline="-25000" dirty="0">
              <a:solidFill>
                <a:schemeClr val="accent1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   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pcq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memwrite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setup</a:t>
            </a:r>
            <a:endParaRPr lang="en-US" sz="2800" b="1" baseline="-25000" dirty="0">
              <a:solidFill>
                <a:schemeClr val="accent1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    2(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pcq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mux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RFwrite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) 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Pipelined Performance</a:t>
            </a:r>
          </a:p>
        </p:txBody>
      </p:sp>
    </p:spTree>
    <p:extLst>
      <p:ext uri="{BB962C8B-B14F-4D97-AF65-F5344CB8AC3E}">
        <p14:creationId xmlns:p14="http://schemas.microsoft.com/office/powerpoint/2010/main" val="398593331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5141" name="Group 85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90426193"/>
              </p:ext>
            </p:extLst>
          </p:nvPr>
        </p:nvGraphicFramePr>
        <p:xfrm>
          <a:off x="1371600" y="1066800"/>
          <a:ext cx="6934200" cy="4312920"/>
        </p:xfrm>
        <a:graphic>
          <a:graphicData uri="http://schemas.openxmlformats.org/drawingml/2006/table">
            <a:tbl>
              <a:tblPr/>
              <a:tblGrid>
                <a:gridCol w="327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Delay (</a:t>
                      </a: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ps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17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  <a:endParaRPr kumimoji="0" lang="en-US" sz="17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  <a:endParaRPr kumimoji="0" lang="en-US" sz="17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17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17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Equality comparator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eq</a:t>
                      </a:r>
                      <a:endParaRPr kumimoji="0" lang="en-US" sz="17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AND gate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Memory write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memwrite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write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17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write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 </a:t>
                      </a:r>
                      <a:r>
                        <a:rPr kumimoji="0" lang="en-US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ps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32506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5142" name="Rectangle 8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90600" y="5486400"/>
            <a:ext cx="7315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i="1" baseline="-25000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800" dirty="0">
                <a:latin typeface="Times New Roman" pitchFamily="18" charset="0"/>
                <a:cs typeface="Arial" charset="0"/>
              </a:rPr>
              <a:t> = 2(</a:t>
            </a:r>
            <a:r>
              <a:rPr lang="en-US" sz="28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i="1" baseline="-25000" dirty="0" err="1">
                <a:latin typeface="Times New Roman" pitchFamily="18" charset="0"/>
                <a:cs typeface="Arial" charset="0"/>
              </a:rPr>
              <a:t>RFread</a:t>
            </a:r>
            <a:r>
              <a:rPr lang="en-US" sz="2800" dirty="0">
                <a:latin typeface="Times New Roman" pitchFamily="18" charset="0"/>
                <a:cs typeface="Arial" charset="0"/>
              </a:rPr>
              <a:t> + </a:t>
            </a:r>
            <a:r>
              <a:rPr lang="en-US" sz="28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800" dirty="0">
                <a:latin typeface="Times New Roman" pitchFamily="18" charset="0"/>
                <a:cs typeface="Arial" charset="0"/>
              </a:rPr>
              <a:t> + </a:t>
            </a:r>
            <a:r>
              <a:rPr lang="en-US" sz="28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aseline="-25000" dirty="0" err="1">
                <a:latin typeface="Times New Roman" pitchFamily="18" charset="0"/>
                <a:cs typeface="Arial" charset="0"/>
              </a:rPr>
              <a:t>eq</a:t>
            </a:r>
            <a:r>
              <a:rPr lang="en-US" sz="2800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800" dirty="0">
                <a:latin typeface="Times New Roman" pitchFamily="18" charset="0"/>
                <a:cs typeface="Arial" charset="0"/>
              </a:rPr>
              <a:t>+ </a:t>
            </a:r>
            <a:r>
              <a:rPr lang="en-US" sz="28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aseline="-25000" dirty="0" err="1">
                <a:latin typeface="Times New Roman" pitchFamily="18" charset="0"/>
                <a:cs typeface="Arial" charset="0"/>
              </a:rPr>
              <a:t>AND</a:t>
            </a:r>
            <a:r>
              <a:rPr lang="en-US" sz="2800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800" dirty="0">
                <a:latin typeface="Times New Roman" pitchFamily="18" charset="0"/>
                <a:cs typeface="Arial" charset="0"/>
              </a:rPr>
              <a:t>+ </a:t>
            </a:r>
            <a:r>
              <a:rPr lang="en-US" sz="28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800" dirty="0">
                <a:latin typeface="Times New Roman" pitchFamily="18" charset="0"/>
                <a:cs typeface="Arial" charset="0"/>
              </a:rPr>
              <a:t> + </a:t>
            </a:r>
            <a:r>
              <a:rPr lang="en-US" sz="28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aseline="-25000" dirty="0" err="1">
                <a:latin typeface="Times New Roman" pitchFamily="18" charset="0"/>
                <a:cs typeface="Arial" charset="0"/>
              </a:rPr>
              <a:t>setup</a:t>
            </a:r>
            <a:r>
              <a:rPr lang="en-US" sz="2800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800" dirty="0">
                <a:latin typeface="Times New Roman" pitchFamily="18" charset="0"/>
                <a:cs typeface="Arial" charset="0"/>
              </a:rPr>
              <a:t>)</a:t>
            </a:r>
            <a:endParaRPr lang="en-US" sz="28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dirty="0">
                <a:latin typeface="Times New Roman" pitchFamily="18" charset="0"/>
                <a:cs typeface="Arial" charset="0"/>
              </a:rPr>
              <a:t>    = 2[150 + 25 + 40 + 15 + 25 + 20] </a:t>
            </a:r>
            <a:r>
              <a:rPr lang="en-US" sz="2800" dirty="0" err="1">
                <a:latin typeface="Times New Roman" pitchFamily="18" charset="0"/>
                <a:cs typeface="Arial" charset="0"/>
              </a:rPr>
              <a:t>ps</a:t>
            </a:r>
            <a:r>
              <a:rPr lang="en-US" sz="2800" baseline="-25000" dirty="0">
                <a:latin typeface="Times New Roman" pitchFamily="18" charset="0"/>
                <a:cs typeface="Arial" charset="0"/>
              </a:rPr>
              <a:t>  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= 550 </a:t>
            </a:r>
            <a:r>
              <a:rPr lang="en-US" sz="2800" b="1" dirty="0" err="1">
                <a:latin typeface="Times New Roman" pitchFamily="18" charset="0"/>
                <a:cs typeface="Arial" charset="0"/>
              </a:rPr>
              <a:t>ps</a:t>
            </a:r>
            <a:endParaRPr lang="en-US" sz="2800" b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800" b="1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Pipelined Performance Example</a:t>
            </a:r>
          </a:p>
        </p:txBody>
      </p:sp>
    </p:spTree>
    <p:extLst>
      <p:ext uri="{BB962C8B-B14F-4D97-AF65-F5344CB8AC3E}">
        <p14:creationId xmlns:p14="http://schemas.microsoft.com/office/powerpoint/2010/main" val="3928753239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08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608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608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7696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  <a:cs typeface="Arial" charset="0"/>
              </a:rPr>
              <a:t>Program with 100 billion instructions</a:t>
            </a:r>
            <a:endParaRPr lang="en-US" sz="3200" i="1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3200" b="1" dirty="0">
                <a:latin typeface="Times New Roman" pitchFamily="18" charset="0"/>
                <a:cs typeface="Arial" charset="0"/>
              </a:rPr>
              <a:t>Execution Time </a:t>
            </a:r>
            <a:r>
              <a:rPr lang="en-US" sz="3200" dirty="0">
                <a:latin typeface="Times New Roman" pitchFamily="18" charset="0"/>
                <a:cs typeface="Arial" charset="0"/>
              </a:rPr>
              <a:t>= (# instructions)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× </a:t>
            </a:r>
            <a:r>
              <a:rPr lang="en-US" sz="3200" dirty="0">
                <a:latin typeface="Times New Roman" pitchFamily="18" charset="0"/>
                <a:cs typeface="Arial" charset="0"/>
              </a:rPr>
              <a:t>CPI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sz="3200" dirty="0">
                <a:latin typeface="Times New Roman" pitchFamily="18" charset="0"/>
                <a:cs typeface="Arial" charset="0"/>
              </a:rPr>
              <a:t> </a:t>
            </a:r>
            <a:r>
              <a:rPr lang="en-US" sz="32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3200" i="1" baseline="-25000" dirty="0" err="1">
                <a:latin typeface="Times New Roman" pitchFamily="18" charset="0"/>
                <a:cs typeface="Arial" charset="0"/>
              </a:rPr>
              <a:t>c</a:t>
            </a:r>
            <a:endParaRPr lang="en-US" sz="3200" i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i="1" dirty="0">
                <a:latin typeface="Times New Roman" pitchFamily="18" charset="0"/>
                <a:cs typeface="Arial" charset="0"/>
              </a:rPr>
              <a:t>		            </a:t>
            </a:r>
            <a:r>
              <a:rPr lang="en-US" sz="3200" dirty="0">
                <a:latin typeface="Times New Roman" pitchFamily="18" charset="0"/>
                <a:cs typeface="Arial" charset="0"/>
              </a:rPr>
              <a:t>= (100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sz="3200" dirty="0">
                <a:latin typeface="Times New Roman" pitchFamily="18" charset="0"/>
                <a:cs typeface="Arial" charset="0"/>
              </a:rPr>
              <a:t>)(1.15)(550 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-12</a:t>
            </a:r>
            <a:r>
              <a:rPr lang="en-US" sz="3200" dirty="0">
                <a:latin typeface="Times New Roman" pitchFamily="18" charset="0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  <a:cs typeface="Arial" charset="0"/>
              </a:rPr>
              <a:t>		            </a:t>
            </a:r>
            <a:r>
              <a:rPr lang="en-US" sz="3200" b="1" dirty="0">
                <a:latin typeface="Times New Roman" pitchFamily="18" charset="0"/>
                <a:cs typeface="Arial" charset="0"/>
              </a:rPr>
              <a:t>= 63 seconds</a:t>
            </a:r>
            <a:endParaRPr lang="en-US" sz="3200" b="1" i="1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Pipelined Performance Example</a:t>
            </a:r>
          </a:p>
        </p:txBody>
      </p:sp>
    </p:spTree>
    <p:extLst>
      <p:ext uri="{BB962C8B-B14F-4D97-AF65-F5344CB8AC3E}">
        <p14:creationId xmlns:p14="http://schemas.microsoft.com/office/powerpoint/2010/main" val="3714441212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6133" name="Group 53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98641717"/>
              </p:ext>
            </p:extLst>
          </p:nvPr>
        </p:nvGraphicFramePr>
        <p:xfrm>
          <a:off x="1066800" y="1305441"/>
          <a:ext cx="7848600" cy="3266559"/>
        </p:xfrm>
        <a:graphic>
          <a:graphicData uri="http://schemas.openxmlformats.org/drawingml/2006/table">
            <a:tbl>
              <a:tblPr/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54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41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600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Processor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Execution Time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(seconds)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Speedup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(single-cycle as baseline)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Single-cycle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92.5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Multicycle</a:t>
                      </a: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133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0.70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Pipelined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63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1.47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2608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608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dirty="0">
                <a:solidFill>
                  <a:schemeClr val="bg1"/>
                </a:solidFill>
                <a:latin typeface="+mj-lt"/>
              </a:rPr>
              <a:t>Processor Performance Comparison</a:t>
            </a:r>
          </a:p>
        </p:txBody>
      </p:sp>
    </p:spTree>
    <p:extLst>
      <p:ext uri="{BB962C8B-B14F-4D97-AF65-F5344CB8AC3E}">
        <p14:creationId xmlns:p14="http://schemas.microsoft.com/office/powerpoint/2010/main" val="652882238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09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8410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8410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38200" y="1219200"/>
            <a:ext cx="8458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Unscheduled function call to </a:t>
            </a:r>
            <a:r>
              <a:rPr lang="en-US" sz="3200" i="1" dirty="0">
                <a:latin typeface="Times New Roman" pitchFamily="18" charset="0"/>
                <a:cs typeface="Arial" charset="0"/>
              </a:rPr>
              <a:t>exception handler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Caused by: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Hardware, also called an </a:t>
            </a:r>
            <a:r>
              <a:rPr lang="en-US" sz="2600" i="1" dirty="0">
                <a:latin typeface="Times New Roman" pitchFamily="18" charset="0"/>
                <a:cs typeface="Arial" charset="0"/>
              </a:rPr>
              <a:t>interrupt</a:t>
            </a:r>
            <a:r>
              <a:rPr lang="en-US" sz="2600" dirty="0">
                <a:latin typeface="Times New Roman" pitchFamily="18" charset="0"/>
                <a:cs typeface="Arial" charset="0"/>
              </a:rPr>
              <a:t>, e.g. keyboard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Software, also called </a:t>
            </a:r>
            <a:r>
              <a:rPr lang="en-US" sz="2600" i="1" dirty="0">
                <a:latin typeface="Times New Roman" pitchFamily="18" charset="0"/>
                <a:cs typeface="Arial" charset="0"/>
              </a:rPr>
              <a:t>traps</a:t>
            </a:r>
            <a:r>
              <a:rPr lang="en-US" sz="2600" dirty="0">
                <a:latin typeface="Times New Roman" pitchFamily="18" charset="0"/>
                <a:cs typeface="Arial" charset="0"/>
              </a:rPr>
              <a:t>, e.g. undefined instruction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When exception occurs, the processor: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Records cause of exception (</a:t>
            </a:r>
            <a:r>
              <a:rPr lang="en-US" sz="2600" dirty="0">
                <a:latin typeface="Courier New" pitchFamily="49" charset="0"/>
                <a:cs typeface="Arial" charset="0"/>
              </a:rPr>
              <a:t>Cause</a:t>
            </a:r>
            <a:r>
              <a:rPr lang="en-US" sz="2600" dirty="0">
                <a:latin typeface="Times New Roman" pitchFamily="18" charset="0"/>
                <a:cs typeface="Arial" charset="0"/>
              </a:rPr>
              <a:t> register)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Jumps to exception handler (0x80000180)</a:t>
            </a:r>
            <a:endParaRPr lang="en-US" sz="2600" i="1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Returns to program (</a:t>
            </a:r>
            <a:r>
              <a:rPr lang="en-US" sz="2600" dirty="0">
                <a:latin typeface="Courier New" pitchFamily="49" charset="0"/>
                <a:cs typeface="Arial" charset="0"/>
              </a:rPr>
              <a:t>EPC</a:t>
            </a:r>
            <a:r>
              <a:rPr lang="en-US" sz="2600" dirty="0">
                <a:latin typeface="Times New Roman" pitchFamily="18" charset="0"/>
                <a:cs typeface="Arial" charset="0"/>
              </a:rPr>
              <a:t> register)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Review: Exceptions</a:t>
            </a:r>
          </a:p>
        </p:txBody>
      </p:sp>
    </p:spTree>
    <p:extLst>
      <p:ext uri="{BB962C8B-B14F-4D97-AF65-F5344CB8AC3E}">
        <p14:creationId xmlns:p14="http://schemas.microsoft.com/office/powerpoint/2010/main" val="134585565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21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8922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1289221" name="Picture 5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37" y="1219200"/>
            <a:ext cx="8242663" cy="460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Example Exception</a:t>
            </a:r>
          </a:p>
        </p:txBody>
      </p:sp>
    </p:spTree>
    <p:extLst>
      <p:ext uri="{BB962C8B-B14F-4D97-AF65-F5344CB8AC3E}">
        <p14:creationId xmlns:p14="http://schemas.microsoft.com/office/powerpoint/2010/main" val="27002714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483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143000"/>
            <a:ext cx="76962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STEP 2: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Read source operands from RF</a:t>
            </a:r>
          </a:p>
        </p:txBody>
      </p:sp>
      <p:graphicFrame>
        <p:nvGraphicFramePr>
          <p:cNvPr id="1172485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36799995"/>
              </p:ext>
            </p:extLst>
          </p:nvPr>
        </p:nvGraphicFramePr>
        <p:xfrm>
          <a:off x="914400" y="2655888"/>
          <a:ext cx="8153400" cy="1773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4344480" imgH="943920" progId="Visio.Drawing.6">
                  <p:embed/>
                </p:oleObj>
              </mc:Choice>
              <mc:Fallback>
                <p:oleObj name="VISIO" r:id="rId5" imgW="4344480" imgH="9439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655888"/>
                        <a:ext cx="8153400" cy="17736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43000" y="68759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3600" dirty="0" err="1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 Register Read</a:t>
            </a:r>
          </a:p>
        </p:txBody>
      </p:sp>
    </p:spTree>
    <p:extLst>
      <p:ext uri="{BB962C8B-B14F-4D97-AF65-F5344CB8AC3E}">
        <p14:creationId xmlns:p14="http://schemas.microsoft.com/office/powerpoint/2010/main" val="40064178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197" name="Rectangle 5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914400" y="914400"/>
            <a:ext cx="7772400" cy="4953000"/>
          </a:xfrm>
        </p:spPr>
        <p:txBody>
          <a:bodyPr>
            <a:noAutofit/>
          </a:bodyPr>
          <a:lstStyle/>
          <a:p>
            <a:r>
              <a:rPr lang="en-US" sz="2800" dirty="0"/>
              <a:t>Not part of register file</a:t>
            </a:r>
          </a:p>
          <a:p>
            <a:pPr lvl="1"/>
            <a:r>
              <a:rPr lang="en-US" sz="2400" dirty="0">
                <a:latin typeface="Courier New" pitchFamily="49" charset="0"/>
              </a:rPr>
              <a:t>Cause</a:t>
            </a:r>
          </a:p>
          <a:p>
            <a:pPr lvl="2"/>
            <a:r>
              <a:rPr lang="en-US" dirty="0"/>
              <a:t>Records cause of exception</a:t>
            </a:r>
          </a:p>
          <a:p>
            <a:pPr lvl="2"/>
            <a:r>
              <a:rPr lang="en-US" dirty="0"/>
              <a:t>Coprocessor 0 register 13</a:t>
            </a:r>
          </a:p>
          <a:p>
            <a:pPr lvl="1"/>
            <a:r>
              <a:rPr lang="en-US" sz="2400" dirty="0">
                <a:latin typeface="Courier New" pitchFamily="49" charset="0"/>
              </a:rPr>
              <a:t>EPC</a:t>
            </a:r>
            <a:r>
              <a:rPr lang="en-US" sz="2400" dirty="0"/>
              <a:t> (Exception PC)</a:t>
            </a:r>
          </a:p>
          <a:p>
            <a:pPr lvl="2"/>
            <a:r>
              <a:rPr lang="en-US" dirty="0"/>
              <a:t>Records PC where exception occurred</a:t>
            </a:r>
          </a:p>
          <a:p>
            <a:pPr lvl="2"/>
            <a:r>
              <a:rPr lang="en-US" dirty="0"/>
              <a:t>Coprocessor 0 register 14</a:t>
            </a:r>
          </a:p>
          <a:p>
            <a:r>
              <a:rPr lang="en-US" sz="2800" dirty="0"/>
              <a:t>Move from Coprocessor 0</a:t>
            </a:r>
          </a:p>
          <a:p>
            <a:pPr lvl="1"/>
            <a:r>
              <a:rPr lang="en-US" sz="2400" dirty="0">
                <a:latin typeface="Courier New" pitchFamily="49" charset="0"/>
              </a:rPr>
              <a:t>mfc0 $t0, Cause</a:t>
            </a:r>
          </a:p>
          <a:p>
            <a:pPr lvl="1"/>
            <a:r>
              <a:rPr lang="en-US" sz="2400" dirty="0"/>
              <a:t>Moves contents of </a:t>
            </a:r>
            <a:r>
              <a:rPr lang="en-US" sz="2400" dirty="0">
                <a:latin typeface="Courier New" pitchFamily="49" charset="0"/>
              </a:rPr>
              <a:t>Cause</a:t>
            </a:r>
            <a:r>
              <a:rPr lang="en-US" sz="2400" dirty="0"/>
              <a:t> into </a:t>
            </a:r>
            <a:r>
              <a:rPr lang="en-US" sz="2400" dirty="0">
                <a:latin typeface="Courier New" pitchFamily="49" charset="0"/>
              </a:rPr>
              <a:t>$t0</a:t>
            </a:r>
          </a:p>
          <a:p>
            <a:pPr>
              <a:buFontTx/>
              <a:buNone/>
            </a:pPr>
            <a:endParaRPr lang="en-US" dirty="0">
              <a:latin typeface="Courier New" pitchFamily="49" charset="0"/>
            </a:endParaRPr>
          </a:p>
        </p:txBody>
      </p:sp>
      <p:graphicFrame>
        <p:nvGraphicFramePr>
          <p:cNvPr id="1288200" name="Object 8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5845360"/>
              </p:ext>
            </p:extLst>
          </p:nvPr>
        </p:nvGraphicFramePr>
        <p:xfrm>
          <a:off x="1752600" y="5410200"/>
          <a:ext cx="4495800" cy="1201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2089800" imgH="558360" progId="Visio.Drawing.6">
                  <p:embed/>
                </p:oleObj>
              </mc:Choice>
              <mc:Fallback>
                <p:oleObj name="VISIO" r:id="rId7" imgW="2089800" imgH="5583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5410200"/>
                        <a:ext cx="4495800" cy="1201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819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8819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Exception Registers</a:t>
            </a:r>
          </a:p>
        </p:txBody>
      </p:sp>
    </p:spTree>
    <p:extLst>
      <p:ext uri="{BB962C8B-B14F-4D97-AF65-F5344CB8AC3E}">
        <p14:creationId xmlns:p14="http://schemas.microsoft.com/office/powerpoint/2010/main" val="3498598808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6149" name="Group 5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9259743"/>
              </p:ext>
            </p:extLst>
          </p:nvPr>
        </p:nvGraphicFramePr>
        <p:xfrm>
          <a:off x="1333500" y="1143000"/>
          <a:ext cx="7124700" cy="3955872"/>
        </p:xfrm>
        <a:graphic>
          <a:graphicData uri="http://schemas.openxmlformats.org/drawingml/2006/table">
            <a:tbl>
              <a:tblPr/>
              <a:tblGrid>
                <a:gridCol w="4442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2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93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Exception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Cause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93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Hardware Interrupt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0x00000000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93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System Call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0x00000020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3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Breakpoint / Divide by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0x00000024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93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Undefined Instruction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0x00000028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93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Arithmetic Overflow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0x00000030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8614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8614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86172" name="Text Box 28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76400" y="5257800"/>
            <a:ext cx="6324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>
                <a:solidFill>
                  <a:schemeClr val="accent2"/>
                </a:solidFill>
              </a:rPr>
              <a:t>Extend </a:t>
            </a:r>
            <a:r>
              <a:rPr lang="en-US" sz="2400" b="1" dirty="0" err="1">
                <a:solidFill>
                  <a:schemeClr val="accent2"/>
                </a:solidFill>
              </a:rPr>
              <a:t>multicycle</a:t>
            </a:r>
            <a:r>
              <a:rPr lang="en-US" sz="2400" b="1" dirty="0">
                <a:solidFill>
                  <a:schemeClr val="accent2"/>
                </a:solidFill>
              </a:rPr>
              <a:t> MIPS processor to handle last two types of exceptions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Exception Causes</a:t>
            </a:r>
          </a:p>
        </p:txBody>
      </p:sp>
    </p:spTree>
    <p:extLst>
      <p:ext uri="{BB962C8B-B14F-4D97-AF65-F5344CB8AC3E}">
        <p14:creationId xmlns:p14="http://schemas.microsoft.com/office/powerpoint/2010/main" val="2401243925"/>
      </p:ext>
    </p:extLst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78981" name="Object 5"/>
          <p:cNvGraphicFramePr>
            <a:graphicFrameLocks noGrp="1" noChangeAspect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801188"/>
              </p:ext>
            </p:extLst>
          </p:nvPr>
        </p:nvGraphicFramePr>
        <p:xfrm>
          <a:off x="762000" y="1371600"/>
          <a:ext cx="8382000" cy="419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6029280" imgH="3015720" progId="Visio.Drawing.6">
                  <p:embed/>
                </p:oleObj>
              </mc:Choice>
              <mc:Fallback>
                <p:oleObj name="VISIO" r:id="rId6" imgW="6029280" imgH="3015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371600"/>
                        <a:ext cx="8382000" cy="419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7897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7898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dirty="0">
                <a:solidFill>
                  <a:schemeClr val="bg1"/>
                </a:solidFill>
                <a:latin typeface="+mj-lt"/>
              </a:rPr>
              <a:t>Exception Hardware: </a:t>
            </a:r>
            <a:r>
              <a:rPr lang="en-US" sz="41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EPC</a:t>
            </a:r>
            <a:r>
              <a:rPr lang="en-US" sz="4100" dirty="0">
                <a:solidFill>
                  <a:schemeClr val="bg1"/>
                </a:solidFill>
                <a:latin typeface="+mj-lt"/>
              </a:rPr>
              <a:t> &amp; </a:t>
            </a:r>
            <a:r>
              <a:rPr lang="en-US" sz="41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Cause</a:t>
            </a:r>
          </a:p>
        </p:txBody>
      </p:sp>
    </p:spTree>
    <p:extLst>
      <p:ext uri="{BB962C8B-B14F-4D97-AF65-F5344CB8AC3E}">
        <p14:creationId xmlns:p14="http://schemas.microsoft.com/office/powerpoint/2010/main" val="757174932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1029" name="Object 5"/>
          <p:cNvGraphicFramePr>
            <a:graphicFrameLocks noGrp="1" noChangeAspect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8051473"/>
              </p:ext>
            </p:extLst>
          </p:nvPr>
        </p:nvGraphicFramePr>
        <p:xfrm>
          <a:off x="1487487" y="1008898"/>
          <a:ext cx="5980113" cy="5501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4950360" imgH="4552560" progId="Visio.Drawing.6">
                  <p:embed/>
                </p:oleObj>
              </mc:Choice>
              <mc:Fallback>
                <p:oleObj name="VISIO" r:id="rId6" imgW="4950360" imgH="45525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7487" y="1008898"/>
                        <a:ext cx="5980113" cy="55014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102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8102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Control FSM with Exceptions</a:t>
            </a:r>
          </a:p>
        </p:txBody>
      </p:sp>
    </p:spTree>
    <p:extLst>
      <p:ext uri="{BB962C8B-B14F-4D97-AF65-F5344CB8AC3E}">
        <p14:creationId xmlns:p14="http://schemas.microsoft.com/office/powerpoint/2010/main" val="2949756949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2055" name="Object 7"/>
          <p:cNvGraphicFramePr>
            <a:graphicFrameLocks noGrp="1" noChangeAspect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18610032"/>
              </p:ext>
            </p:extLst>
          </p:nvPr>
        </p:nvGraphicFramePr>
        <p:xfrm>
          <a:off x="838200" y="1408113"/>
          <a:ext cx="8458200" cy="423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6029280" imgH="3015720" progId="Visio.Drawing.6">
                  <p:embed/>
                </p:oleObj>
              </mc:Choice>
              <mc:Fallback>
                <p:oleObj name="VISIO" r:id="rId6" imgW="6029280" imgH="3015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408113"/>
                        <a:ext cx="8458200" cy="4230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205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8205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Exception Hardware: </a:t>
            </a:r>
            <a:r>
              <a:rPr lang="en-US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mfc0</a:t>
            </a:r>
          </a:p>
        </p:txBody>
      </p:sp>
    </p:spTree>
    <p:extLst>
      <p:ext uri="{BB962C8B-B14F-4D97-AF65-F5344CB8AC3E}">
        <p14:creationId xmlns:p14="http://schemas.microsoft.com/office/powerpoint/2010/main" val="276371223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134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27463" y="12192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Deep Pipelining</a:t>
            </a:r>
          </a:p>
          <a:p>
            <a:r>
              <a:rPr lang="en-US" dirty="0"/>
              <a:t>Branch Prediction</a:t>
            </a:r>
          </a:p>
          <a:p>
            <a:r>
              <a:rPr lang="en-US" dirty="0"/>
              <a:t>Superscalar Processors</a:t>
            </a:r>
          </a:p>
          <a:p>
            <a:r>
              <a:rPr lang="en-US" dirty="0"/>
              <a:t>Out of Order Processors</a:t>
            </a:r>
          </a:p>
          <a:p>
            <a:r>
              <a:rPr lang="en-US" dirty="0"/>
              <a:t>Register Renaming</a:t>
            </a:r>
          </a:p>
          <a:p>
            <a:r>
              <a:rPr lang="en-US" dirty="0"/>
              <a:t>SIMD</a:t>
            </a:r>
          </a:p>
          <a:p>
            <a:r>
              <a:rPr lang="en-US" dirty="0"/>
              <a:t>Multithreading</a:t>
            </a:r>
          </a:p>
          <a:p>
            <a:r>
              <a:rPr lang="en-US" dirty="0"/>
              <a:t>Multiprocessors</a:t>
            </a:r>
          </a:p>
        </p:txBody>
      </p:sp>
      <p:sp>
        <p:nvSpPr>
          <p:cNvPr id="132813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813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813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Advanced Microarchitecture</a:t>
            </a:r>
          </a:p>
        </p:txBody>
      </p:sp>
    </p:spTree>
    <p:extLst>
      <p:ext uri="{BB962C8B-B14F-4D97-AF65-F5344CB8AC3E}">
        <p14:creationId xmlns:p14="http://schemas.microsoft.com/office/powerpoint/2010/main" val="1292051143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254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189037"/>
            <a:ext cx="8229600" cy="4525963"/>
          </a:xfrm>
        </p:spPr>
        <p:txBody>
          <a:bodyPr/>
          <a:lstStyle/>
          <a:p>
            <a:r>
              <a:rPr lang="en-US" dirty="0"/>
              <a:t>10-20 stages typical</a:t>
            </a:r>
          </a:p>
          <a:p>
            <a:r>
              <a:rPr lang="en-US" dirty="0"/>
              <a:t>Number of stages limited by:</a:t>
            </a:r>
          </a:p>
          <a:p>
            <a:pPr lvl="1"/>
            <a:r>
              <a:rPr lang="en-US" dirty="0"/>
              <a:t>Pipeline hazards</a:t>
            </a:r>
          </a:p>
          <a:p>
            <a:pPr lvl="1"/>
            <a:r>
              <a:rPr lang="en-US" dirty="0"/>
              <a:t>Sequencing overhead</a:t>
            </a:r>
          </a:p>
          <a:p>
            <a:pPr lvl="1"/>
            <a:r>
              <a:rPr lang="en-US" dirty="0"/>
              <a:t>Power</a:t>
            </a:r>
          </a:p>
          <a:p>
            <a:pPr lvl="1"/>
            <a:r>
              <a:rPr lang="en-US" dirty="0"/>
              <a:t>Cost</a:t>
            </a:r>
          </a:p>
          <a:p>
            <a:endParaRPr lang="en-US" dirty="0"/>
          </a:p>
        </p:txBody>
      </p:sp>
      <p:sp>
        <p:nvSpPr>
          <p:cNvPr id="133325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325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Deep Pipelining</a:t>
            </a:r>
          </a:p>
        </p:txBody>
      </p:sp>
    </p:spTree>
    <p:extLst>
      <p:ext uri="{BB962C8B-B14F-4D97-AF65-F5344CB8AC3E}">
        <p14:creationId xmlns:p14="http://schemas.microsoft.com/office/powerpoint/2010/main" val="146445450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277" name="Rectangle 5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Ideal pipelined processor: CPI = 1</a:t>
            </a:r>
          </a:p>
          <a:p>
            <a:r>
              <a:rPr lang="en-US" dirty="0"/>
              <a:t>Branch </a:t>
            </a:r>
            <a:r>
              <a:rPr lang="en-US" dirty="0" err="1"/>
              <a:t>misprediction</a:t>
            </a:r>
            <a:r>
              <a:rPr lang="en-US" dirty="0"/>
              <a:t> increases CPI</a:t>
            </a:r>
          </a:p>
          <a:p>
            <a:r>
              <a:rPr lang="en-US" b="1" dirty="0"/>
              <a:t>Static branch prediction:</a:t>
            </a:r>
          </a:p>
          <a:p>
            <a:pPr lvl="1"/>
            <a:r>
              <a:rPr lang="en-US" dirty="0"/>
              <a:t>Check direction of branch (forward or backward)</a:t>
            </a:r>
          </a:p>
          <a:p>
            <a:pPr lvl="1"/>
            <a:r>
              <a:rPr lang="en-US" dirty="0"/>
              <a:t>If backward, predict taken</a:t>
            </a:r>
          </a:p>
          <a:p>
            <a:pPr lvl="1"/>
            <a:r>
              <a:rPr lang="en-US" dirty="0"/>
              <a:t>Else, predict not taken</a:t>
            </a:r>
          </a:p>
          <a:p>
            <a:r>
              <a:rPr lang="en-US" b="1" dirty="0"/>
              <a:t>Dynamic branch prediction:</a:t>
            </a:r>
          </a:p>
          <a:p>
            <a:pPr lvl="1"/>
            <a:r>
              <a:rPr lang="en-US" dirty="0"/>
              <a:t>Keep history of last (several hundred) branches in </a:t>
            </a:r>
            <a:r>
              <a:rPr lang="en-US" i="1" dirty="0"/>
              <a:t>branch target buffer</a:t>
            </a:r>
            <a:r>
              <a:rPr lang="en-US" dirty="0"/>
              <a:t>, record:</a:t>
            </a:r>
          </a:p>
          <a:p>
            <a:pPr lvl="2"/>
            <a:r>
              <a:rPr lang="en-US" dirty="0"/>
              <a:t>Branch destination</a:t>
            </a:r>
          </a:p>
          <a:p>
            <a:pPr lvl="2"/>
            <a:r>
              <a:rPr lang="en-US" dirty="0"/>
              <a:t>Whether branch was taken</a:t>
            </a:r>
          </a:p>
          <a:p>
            <a:endParaRPr lang="en-US" dirty="0"/>
          </a:p>
        </p:txBody>
      </p:sp>
      <p:sp>
        <p:nvSpPr>
          <p:cNvPr id="1334275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427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Branch Prediction</a:t>
            </a:r>
          </a:p>
        </p:txBody>
      </p:sp>
    </p:spTree>
    <p:extLst>
      <p:ext uri="{BB962C8B-B14F-4D97-AF65-F5344CB8AC3E}">
        <p14:creationId xmlns:p14="http://schemas.microsoft.com/office/powerpoint/2010/main" val="2370915636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325" name="Rectangle 5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31817" y="1295400"/>
            <a:ext cx="822960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add  $s1, $0, $0      # sum = 0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add  $s0, $0, $0      #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   = 0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$t0, $0, 10      # $t0 = 10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for: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beq</a:t>
            </a:r>
            <a:r>
              <a:rPr lang="en-US" sz="2000" dirty="0">
                <a:latin typeface="Courier New" pitchFamily="49" charset="0"/>
              </a:rPr>
              <a:t>  $s0, $t0, done   # if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 == 10, branch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add  $s1, $s1, $s0    # sum = sum + </a:t>
            </a:r>
            <a:r>
              <a:rPr lang="en-US" sz="2000" dirty="0" err="1">
                <a:latin typeface="Courier New" pitchFamily="49" charset="0"/>
              </a:rPr>
              <a:t>i</a:t>
            </a: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$s0, $s0, 1      # increment </a:t>
            </a:r>
            <a:r>
              <a:rPr lang="en-US" sz="2000" dirty="0" err="1">
                <a:latin typeface="Courier New" pitchFamily="49" charset="0"/>
              </a:rPr>
              <a:t>i</a:t>
            </a: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j    for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2000" dirty="0">
              <a:latin typeface="Courier New" pitchFamily="49" charset="0"/>
            </a:endParaRPr>
          </a:p>
        </p:txBody>
      </p:sp>
      <p:sp>
        <p:nvSpPr>
          <p:cNvPr id="133632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632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Branch Prediction Example</a:t>
            </a:r>
          </a:p>
        </p:txBody>
      </p:sp>
    </p:spTree>
    <p:extLst>
      <p:ext uri="{BB962C8B-B14F-4D97-AF65-F5344CB8AC3E}">
        <p14:creationId xmlns:p14="http://schemas.microsoft.com/office/powerpoint/2010/main" val="3288470576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301" name="Rectangle 5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Remembers whether branch was taken the last time and does the same thing</a:t>
            </a:r>
          </a:p>
          <a:p>
            <a:r>
              <a:rPr lang="en-US" dirty="0" err="1"/>
              <a:t>Mispredicts</a:t>
            </a:r>
            <a:r>
              <a:rPr lang="en-US" dirty="0"/>
              <a:t> first and last branch of loop</a:t>
            </a:r>
          </a:p>
        </p:txBody>
      </p:sp>
      <p:sp>
        <p:nvSpPr>
          <p:cNvPr id="1335299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530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1-Bit Branch Predictor</a:t>
            </a:r>
          </a:p>
        </p:txBody>
      </p:sp>
    </p:spTree>
    <p:extLst>
      <p:ext uri="{BB962C8B-B14F-4D97-AF65-F5344CB8AC3E}">
        <p14:creationId xmlns:p14="http://schemas.microsoft.com/office/powerpoint/2010/main" val="15593080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507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143000"/>
            <a:ext cx="76962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STEP 3: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Sign-extend the immediate</a:t>
            </a:r>
          </a:p>
        </p:txBody>
      </p:sp>
      <p:graphicFrame>
        <p:nvGraphicFramePr>
          <p:cNvPr id="1173509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71773362"/>
              </p:ext>
            </p:extLst>
          </p:nvPr>
        </p:nvGraphicFramePr>
        <p:xfrm>
          <a:off x="838200" y="2641600"/>
          <a:ext cx="8001000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4344480" imgH="1585440" progId="Visio.Drawing.6">
                  <p:embed/>
                </p:oleObj>
              </mc:Choice>
              <mc:Fallback>
                <p:oleObj name="VISIO" r:id="rId5" imgW="4344480" imgH="15854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641600"/>
                        <a:ext cx="8001000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68759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3600" dirty="0" err="1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 Immediate</a:t>
            </a:r>
          </a:p>
        </p:txBody>
      </p:sp>
    </p:spTree>
    <p:extLst>
      <p:ext uri="{BB962C8B-B14F-4D97-AF65-F5344CB8AC3E}">
        <p14:creationId xmlns:p14="http://schemas.microsoft.com/office/powerpoint/2010/main" val="259597073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349" name="Rectangle 5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1828800" y="4038600"/>
            <a:ext cx="6324600" cy="91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Only </a:t>
            </a:r>
            <a:r>
              <a:rPr lang="en-US" b="1" dirty="0" err="1"/>
              <a:t>mispredicts</a:t>
            </a:r>
            <a:r>
              <a:rPr lang="en-US" b="1" dirty="0"/>
              <a:t> last branch of loop</a:t>
            </a:r>
          </a:p>
        </p:txBody>
      </p:sp>
      <p:graphicFrame>
        <p:nvGraphicFramePr>
          <p:cNvPr id="1337350" name="Object 6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13816692"/>
              </p:ext>
            </p:extLst>
          </p:nvPr>
        </p:nvGraphicFramePr>
        <p:xfrm>
          <a:off x="914400" y="1524000"/>
          <a:ext cx="8458200" cy="156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4943520" imgH="918000" progId="Visio.Drawing.6">
                  <p:embed/>
                </p:oleObj>
              </mc:Choice>
              <mc:Fallback>
                <p:oleObj name="VISIO" r:id="rId7" imgW="4943520" imgH="9180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524000"/>
                        <a:ext cx="8458200" cy="156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7347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734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2-Bit Branch Predictor</a:t>
            </a:r>
          </a:p>
        </p:txBody>
      </p:sp>
    </p:spTree>
    <p:extLst>
      <p:ext uri="{BB962C8B-B14F-4D97-AF65-F5344CB8AC3E}">
        <p14:creationId xmlns:p14="http://schemas.microsoft.com/office/powerpoint/2010/main" val="265678028"/>
      </p:ext>
    </p:extLst>
  </p:cSld>
  <p:clrMapOvr>
    <a:masterClrMapping/>
  </p:clrMapOvr>
  <p:transition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156" name="Rectangle 4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914400" y="1219200"/>
            <a:ext cx="8153400" cy="4953000"/>
          </a:xfrm>
        </p:spPr>
        <p:txBody>
          <a:bodyPr>
            <a:normAutofit/>
          </a:bodyPr>
          <a:lstStyle/>
          <a:p>
            <a:r>
              <a:rPr lang="en-US" dirty="0"/>
              <a:t>Multiple copies of </a:t>
            </a:r>
            <a:r>
              <a:rPr lang="en-US" dirty="0" err="1"/>
              <a:t>datapath</a:t>
            </a:r>
            <a:r>
              <a:rPr lang="en-US" dirty="0"/>
              <a:t> execute multiple instructions at once</a:t>
            </a:r>
          </a:p>
          <a:p>
            <a:r>
              <a:rPr lang="en-US" dirty="0"/>
              <a:t>Dependencies make it tricky to issue multiple instructions at once</a:t>
            </a:r>
          </a:p>
        </p:txBody>
      </p:sp>
      <p:graphicFrame>
        <p:nvGraphicFramePr>
          <p:cNvPr id="1329159" name="Object 7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40509243"/>
              </p:ext>
            </p:extLst>
          </p:nvPr>
        </p:nvGraphicFramePr>
        <p:xfrm>
          <a:off x="1066800" y="3352800"/>
          <a:ext cx="7696200" cy="2459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4701600" imgH="1572480" progId="Visio.Drawing.6">
                  <p:embed/>
                </p:oleObj>
              </mc:Choice>
              <mc:Fallback>
                <p:oleObj name="VISIO" r:id="rId6" imgW="4701600" imgH="1572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352800"/>
                        <a:ext cx="7696200" cy="2459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915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Superscalar</a:t>
            </a:r>
          </a:p>
        </p:txBody>
      </p:sp>
    </p:spTree>
    <p:extLst>
      <p:ext uri="{BB962C8B-B14F-4D97-AF65-F5344CB8AC3E}">
        <p14:creationId xmlns:p14="http://schemas.microsoft.com/office/powerpoint/2010/main" val="3099767552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44" name="Rectangle 4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914400" y="1219200"/>
            <a:ext cx="7696200" cy="4953000"/>
          </a:xfrm>
        </p:spPr>
        <p:txBody>
          <a:bodyPr/>
          <a:lstStyle/>
          <a:p>
            <a:pPr>
              <a:buFontTx/>
              <a:buNone/>
            </a:pPr>
            <a:r>
              <a:rPr lang="en-US" sz="2000" dirty="0" err="1">
                <a:latin typeface="Courier New" pitchFamily="49" charset="0"/>
              </a:rPr>
              <a:t>lw</a:t>
            </a:r>
            <a:r>
              <a:rPr lang="en-US" sz="2000" dirty="0">
                <a:latin typeface="Courier New" pitchFamily="49" charset="0"/>
              </a:rPr>
              <a:t>  $t0, 40($s0)		</a:t>
            </a:r>
            <a:endParaRPr lang="en-US" sz="2000" b="1" dirty="0">
              <a:solidFill>
                <a:schemeClr val="accent2"/>
              </a:solidFill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add $t1, $t0, $s1		</a:t>
            </a:r>
            <a:endParaRPr lang="en-US" sz="2000" b="1" dirty="0"/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sub $t0, $s2, $s3		 </a:t>
            </a:r>
            <a:r>
              <a:rPr lang="en-US" sz="2000" b="1" dirty="0">
                <a:solidFill>
                  <a:schemeClr val="accent1"/>
                </a:solidFill>
              </a:rPr>
              <a:t>Ideal IPC: 	2</a:t>
            </a:r>
            <a:endParaRPr lang="en-US" sz="2000" dirty="0">
              <a:solidFill>
                <a:schemeClr val="accent1"/>
              </a:solidFill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and $t2, $s4, $t0		 </a:t>
            </a:r>
            <a:r>
              <a:rPr lang="en-US" sz="2000" b="1" dirty="0">
                <a:solidFill>
                  <a:schemeClr val="accent1"/>
                </a:solidFill>
              </a:rPr>
              <a:t>Actual IPC:	2</a:t>
            </a:r>
            <a:endParaRPr lang="en-US" sz="2000" dirty="0">
              <a:solidFill>
                <a:schemeClr val="accent1"/>
              </a:solidFill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or  $t3, $s5, $s6</a:t>
            </a:r>
          </a:p>
          <a:p>
            <a:pPr>
              <a:buFontTx/>
              <a:buNone/>
            </a:pPr>
            <a:r>
              <a:rPr lang="en-US" sz="2000" dirty="0" err="1">
                <a:latin typeface="Courier New" pitchFamily="49" charset="0"/>
              </a:rPr>
              <a:t>sw</a:t>
            </a:r>
            <a:r>
              <a:rPr lang="en-US" sz="2000" dirty="0">
                <a:latin typeface="Courier New" pitchFamily="49" charset="0"/>
              </a:rPr>
              <a:t>  $s7, 80($t3)</a:t>
            </a:r>
          </a:p>
        </p:txBody>
      </p:sp>
      <p:graphicFrame>
        <p:nvGraphicFramePr>
          <p:cNvPr id="1341448" name="Object 8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68984739"/>
              </p:ext>
            </p:extLst>
          </p:nvPr>
        </p:nvGraphicFramePr>
        <p:xfrm>
          <a:off x="1905000" y="3101975"/>
          <a:ext cx="7391400" cy="329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4943520" imgH="2206440" progId="Visio.Drawing.6">
                  <p:embed/>
                </p:oleObj>
              </mc:Choice>
              <mc:Fallback>
                <p:oleObj name="VISIO" r:id="rId7" imgW="4943520" imgH="22064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3101975"/>
                        <a:ext cx="7391400" cy="329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44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1446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Superscalar Example</a:t>
            </a:r>
          </a:p>
        </p:txBody>
      </p:sp>
    </p:spTree>
    <p:extLst>
      <p:ext uri="{BB962C8B-B14F-4D97-AF65-F5344CB8AC3E}">
        <p14:creationId xmlns:p14="http://schemas.microsoft.com/office/powerpoint/2010/main" val="2898914404"/>
      </p:ext>
    </p:extLst>
  </p:cSld>
  <p:clrMapOvr>
    <a:masterClrMapping/>
  </p:clrMapOvr>
  <p:transition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468" name="Rectangle 4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914400" y="1219200"/>
            <a:ext cx="7696200" cy="4953000"/>
          </a:xfrm>
        </p:spPr>
        <p:txBody>
          <a:bodyPr/>
          <a:lstStyle/>
          <a:p>
            <a:pPr algn="just">
              <a:buFontTx/>
              <a:buNone/>
            </a:pPr>
            <a:r>
              <a:rPr lang="en-US" sz="2000" dirty="0" err="1">
                <a:latin typeface="Courier New" pitchFamily="49" charset="0"/>
              </a:rPr>
              <a:t>lw</a:t>
            </a:r>
            <a:r>
              <a:rPr lang="en-US" sz="2000" dirty="0">
                <a:latin typeface="Courier New" pitchFamily="49" charset="0"/>
              </a:rPr>
              <a:t>  $t0, 40($s0)		</a:t>
            </a:r>
            <a:endParaRPr lang="en-US" sz="2000" b="1" dirty="0">
              <a:solidFill>
                <a:schemeClr val="accent2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2000" dirty="0">
                <a:latin typeface="Courier New" pitchFamily="49" charset="0"/>
              </a:rPr>
              <a:t>add $t1, $t0, $s1		</a:t>
            </a:r>
            <a:endParaRPr lang="en-US" sz="2000" b="1" dirty="0"/>
          </a:p>
          <a:p>
            <a:pPr algn="just">
              <a:buFontTx/>
              <a:buNone/>
            </a:pPr>
            <a:r>
              <a:rPr lang="en-US" sz="2000" dirty="0">
                <a:latin typeface="Courier New" pitchFamily="49" charset="0"/>
              </a:rPr>
              <a:t>sub $t0, $s2, $s3</a:t>
            </a:r>
            <a:r>
              <a:rPr lang="en-US" sz="2000" dirty="0"/>
              <a:t>	</a:t>
            </a:r>
            <a:r>
              <a:rPr lang="en-US" sz="2000" dirty="0">
                <a:latin typeface="Courier New" pitchFamily="49" charset="0"/>
              </a:rPr>
              <a:t>	 </a:t>
            </a:r>
            <a:r>
              <a:rPr lang="en-US" sz="2000" b="1" dirty="0">
                <a:solidFill>
                  <a:schemeClr val="accent1"/>
                </a:solidFill>
              </a:rPr>
              <a:t>Ideal IPC: 	2</a:t>
            </a:r>
            <a:endParaRPr lang="en-US" sz="2000" dirty="0">
              <a:solidFill>
                <a:schemeClr val="accent1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2000" dirty="0">
                <a:latin typeface="Courier New" pitchFamily="49" charset="0"/>
              </a:rPr>
              <a:t>and $t2, $s4, $t0		 </a:t>
            </a:r>
            <a:r>
              <a:rPr lang="en-US" sz="2000" b="1" dirty="0">
                <a:solidFill>
                  <a:schemeClr val="accent1"/>
                </a:solidFill>
              </a:rPr>
              <a:t>Actual IPC:	6/5 = 1.17</a:t>
            </a:r>
            <a:endParaRPr lang="en-US" sz="2000" dirty="0">
              <a:solidFill>
                <a:schemeClr val="accent1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2000" dirty="0">
                <a:latin typeface="Courier New" pitchFamily="49" charset="0"/>
              </a:rPr>
              <a:t>or  $t3, $s5, $s6</a:t>
            </a:r>
          </a:p>
          <a:p>
            <a:pPr algn="just">
              <a:buFontTx/>
              <a:buNone/>
            </a:pPr>
            <a:r>
              <a:rPr lang="en-US" sz="2000" dirty="0" err="1">
                <a:latin typeface="Courier New" pitchFamily="49" charset="0"/>
              </a:rPr>
              <a:t>sw</a:t>
            </a:r>
            <a:r>
              <a:rPr lang="en-US" sz="2000" dirty="0">
                <a:latin typeface="Courier New" pitchFamily="49" charset="0"/>
              </a:rPr>
              <a:t>  $s7, 80($t3)</a:t>
            </a:r>
          </a:p>
        </p:txBody>
      </p:sp>
      <p:graphicFrame>
        <p:nvGraphicFramePr>
          <p:cNvPr id="1342471" name="Object 7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9857061"/>
              </p:ext>
            </p:extLst>
          </p:nvPr>
        </p:nvGraphicFramePr>
        <p:xfrm>
          <a:off x="2209800" y="3124200"/>
          <a:ext cx="6172200" cy="317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5397120" imgH="2777760" progId="Visio.Drawing.6">
                  <p:embed/>
                </p:oleObj>
              </mc:Choice>
              <mc:Fallback>
                <p:oleObj name="VISIO" r:id="rId7" imgW="5397120" imgH="27777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124200"/>
                        <a:ext cx="6172200" cy="3176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246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246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Superscalar with Dependencies</a:t>
            </a:r>
          </a:p>
        </p:txBody>
      </p:sp>
    </p:spTree>
    <p:extLst>
      <p:ext uri="{BB962C8B-B14F-4D97-AF65-F5344CB8AC3E}">
        <p14:creationId xmlns:p14="http://schemas.microsoft.com/office/powerpoint/2010/main" val="2408746101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180" name="Rectangle 4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914400" y="1066800"/>
            <a:ext cx="7924800" cy="4953000"/>
          </a:xfrm>
        </p:spPr>
        <p:txBody>
          <a:bodyPr>
            <a:noAutofit/>
          </a:bodyPr>
          <a:lstStyle/>
          <a:p>
            <a:r>
              <a:rPr lang="en-US" sz="2800" dirty="0"/>
              <a:t>Looks ahead across multiple instructions</a:t>
            </a:r>
          </a:p>
          <a:p>
            <a:r>
              <a:rPr lang="en-US" sz="2800" dirty="0"/>
              <a:t>Issues as many instructions as possible at once</a:t>
            </a:r>
          </a:p>
          <a:p>
            <a:r>
              <a:rPr lang="en-US" sz="2800" dirty="0"/>
              <a:t>Issues instructions out of order (as long as no dependencies)</a:t>
            </a:r>
          </a:p>
          <a:p>
            <a:r>
              <a:rPr lang="en-US" sz="2800" b="1" dirty="0"/>
              <a:t>Dependencies:</a:t>
            </a:r>
          </a:p>
          <a:p>
            <a:pPr lvl="1"/>
            <a:r>
              <a:rPr lang="en-US" sz="2400" b="1" dirty="0">
                <a:solidFill>
                  <a:schemeClr val="accent1"/>
                </a:solidFill>
              </a:rPr>
              <a:t>RAW</a:t>
            </a:r>
            <a:r>
              <a:rPr lang="en-US" sz="2400" dirty="0"/>
              <a:t> (read after write): one instruction writes, later instruction reads a register</a:t>
            </a:r>
          </a:p>
          <a:p>
            <a:pPr lvl="1"/>
            <a:r>
              <a:rPr lang="en-US" sz="2400" b="1" dirty="0">
                <a:solidFill>
                  <a:schemeClr val="accent1"/>
                </a:solidFill>
              </a:rPr>
              <a:t>WAR</a:t>
            </a:r>
            <a:r>
              <a:rPr lang="en-US" sz="2400" dirty="0"/>
              <a:t> (write after read): one instruction reads, later instruction writes a register</a:t>
            </a:r>
          </a:p>
          <a:p>
            <a:pPr lvl="1"/>
            <a:r>
              <a:rPr lang="en-US" sz="2400" b="1" dirty="0">
                <a:solidFill>
                  <a:schemeClr val="accent1"/>
                </a:solidFill>
              </a:rPr>
              <a:t>WAW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(write after write): one instruction writes, later instruction writes a register</a:t>
            </a:r>
          </a:p>
        </p:txBody>
      </p:sp>
      <p:sp>
        <p:nvSpPr>
          <p:cNvPr id="133017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3018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0182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Out of Order Processor</a:t>
            </a:r>
          </a:p>
        </p:txBody>
      </p:sp>
    </p:spTree>
    <p:extLst>
      <p:ext uri="{BB962C8B-B14F-4D97-AF65-F5344CB8AC3E}">
        <p14:creationId xmlns:p14="http://schemas.microsoft.com/office/powerpoint/2010/main" val="1057088822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516" name="Rectangle 4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914400" y="1219200"/>
            <a:ext cx="7924800" cy="4953000"/>
          </a:xfrm>
        </p:spPr>
        <p:txBody>
          <a:bodyPr>
            <a:normAutofit/>
          </a:bodyPr>
          <a:lstStyle/>
          <a:p>
            <a:r>
              <a:rPr lang="en-US" b="1" dirty="0"/>
              <a:t>Instruction level parallelism (ILP): </a:t>
            </a:r>
            <a:r>
              <a:rPr lang="en-US" dirty="0"/>
              <a:t>number of  instruction that can be issued simultaneously (average &lt; 3)</a:t>
            </a:r>
          </a:p>
          <a:p>
            <a:r>
              <a:rPr lang="en-US" b="1" dirty="0"/>
              <a:t>Scoreboard:</a:t>
            </a:r>
            <a:r>
              <a:rPr lang="en-US" dirty="0"/>
              <a:t> table that keeps track of:</a:t>
            </a:r>
          </a:p>
          <a:p>
            <a:pPr lvl="1"/>
            <a:r>
              <a:rPr lang="en-US" sz="3200" dirty="0"/>
              <a:t>Instructions waiting to issue</a:t>
            </a:r>
          </a:p>
          <a:p>
            <a:pPr lvl="1"/>
            <a:r>
              <a:rPr lang="en-US" sz="3200" dirty="0"/>
              <a:t>Available functional units</a:t>
            </a:r>
          </a:p>
          <a:p>
            <a:pPr lvl="1"/>
            <a:r>
              <a:rPr lang="en-US" sz="3200" dirty="0"/>
              <a:t>Dependencies</a:t>
            </a:r>
          </a:p>
        </p:txBody>
      </p:sp>
      <p:sp>
        <p:nvSpPr>
          <p:cNvPr id="134451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451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44518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Out of Order Processor</a:t>
            </a:r>
          </a:p>
        </p:txBody>
      </p:sp>
    </p:spTree>
    <p:extLst>
      <p:ext uri="{BB962C8B-B14F-4D97-AF65-F5344CB8AC3E}">
        <p14:creationId xmlns:p14="http://schemas.microsoft.com/office/powerpoint/2010/main" val="3989188235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420" name="Rectangle 4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914400" y="1219200"/>
            <a:ext cx="6705600" cy="4953000"/>
          </a:xfrm>
        </p:spPr>
        <p:txBody>
          <a:bodyPr/>
          <a:lstStyle/>
          <a:p>
            <a:pPr algn="just">
              <a:buFontTx/>
              <a:buNone/>
            </a:pP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$t0, 40($s0)		</a:t>
            </a:r>
            <a:endParaRPr lang="en-US" sz="1800" b="1" dirty="0">
              <a:solidFill>
                <a:schemeClr val="accent2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1800" dirty="0">
                <a:latin typeface="Courier New" pitchFamily="49" charset="0"/>
              </a:rPr>
              <a:t>add $t1, $t0, $s1		</a:t>
            </a:r>
            <a:endParaRPr lang="en-US" sz="1800" b="1" dirty="0"/>
          </a:p>
          <a:p>
            <a:pPr algn="just">
              <a:buFontTx/>
              <a:buNone/>
            </a:pPr>
            <a:r>
              <a:rPr lang="en-US" sz="1800" dirty="0">
                <a:latin typeface="Courier New" pitchFamily="49" charset="0"/>
              </a:rPr>
              <a:t>sub $t0, $s2, $s3</a:t>
            </a:r>
            <a:r>
              <a:rPr lang="en-US" sz="1800" dirty="0"/>
              <a:t>	</a:t>
            </a:r>
            <a:r>
              <a:rPr lang="en-US" sz="1800" dirty="0">
                <a:latin typeface="Courier New" pitchFamily="49" charset="0"/>
              </a:rPr>
              <a:t>	 </a:t>
            </a:r>
            <a:r>
              <a:rPr lang="en-US" sz="1800" b="1" dirty="0">
                <a:solidFill>
                  <a:schemeClr val="accent1"/>
                </a:solidFill>
              </a:rPr>
              <a:t>Ideal IPC: 	2</a:t>
            </a:r>
            <a:endParaRPr lang="en-US" sz="1800" dirty="0">
              <a:solidFill>
                <a:schemeClr val="accent1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1800" dirty="0">
                <a:latin typeface="Courier New" pitchFamily="49" charset="0"/>
              </a:rPr>
              <a:t>and $t2, $s4, $t0		 </a:t>
            </a:r>
            <a:r>
              <a:rPr lang="en-US" sz="1800" b="1" dirty="0">
                <a:solidFill>
                  <a:schemeClr val="accent1"/>
                </a:solidFill>
              </a:rPr>
              <a:t>Actual IPC:	6/4 = 1.5</a:t>
            </a:r>
            <a:endParaRPr lang="en-US" sz="1800" dirty="0">
              <a:solidFill>
                <a:schemeClr val="accent1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1800" dirty="0">
                <a:latin typeface="Courier New" pitchFamily="49" charset="0"/>
              </a:rPr>
              <a:t>or  $t3, $s5, $s6</a:t>
            </a:r>
          </a:p>
          <a:p>
            <a:pPr algn="just">
              <a:buFontTx/>
              <a:buNone/>
            </a:pPr>
            <a:r>
              <a:rPr lang="en-US" sz="1800" dirty="0" err="1">
                <a:latin typeface="Courier New" pitchFamily="49" charset="0"/>
              </a:rPr>
              <a:t>sw</a:t>
            </a:r>
            <a:r>
              <a:rPr lang="en-US" sz="1800" dirty="0">
                <a:latin typeface="Courier New" pitchFamily="49" charset="0"/>
              </a:rPr>
              <a:t>  $s7, 80($t3)</a:t>
            </a:r>
          </a:p>
        </p:txBody>
      </p:sp>
      <p:graphicFrame>
        <p:nvGraphicFramePr>
          <p:cNvPr id="1340423" name="Object 7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59477270"/>
              </p:ext>
            </p:extLst>
          </p:nvPr>
        </p:nvGraphicFramePr>
        <p:xfrm>
          <a:off x="1905000" y="2819400"/>
          <a:ext cx="6477000" cy="347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5182920" imgH="2777760" progId="Visio.Drawing.6">
                  <p:embed/>
                </p:oleObj>
              </mc:Choice>
              <mc:Fallback>
                <p:oleObj name="VISIO" r:id="rId8" imgW="5182920" imgH="27777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2819400"/>
                        <a:ext cx="6477000" cy="3470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041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0421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40422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Out of Order Processor Example</a:t>
            </a:r>
          </a:p>
        </p:txBody>
      </p:sp>
    </p:spTree>
    <p:extLst>
      <p:ext uri="{BB962C8B-B14F-4D97-AF65-F5344CB8AC3E}">
        <p14:creationId xmlns:p14="http://schemas.microsoft.com/office/powerpoint/2010/main" val="3339517570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9400" name="Object 8"/>
          <p:cNvGraphicFramePr>
            <a:graphicFrameLocks noGrp="1" noChangeAspect="1"/>
          </p:cNvGraphicFramePr>
          <p:nvPr>
            <p:ph sz="half"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12096057"/>
              </p:ext>
            </p:extLst>
          </p:nvPr>
        </p:nvGraphicFramePr>
        <p:xfrm>
          <a:off x="1447800" y="3048000"/>
          <a:ext cx="7086600" cy="333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4686480" imgH="2206440" progId="Visio.Drawing.6">
                  <p:embed/>
                </p:oleObj>
              </mc:Choice>
              <mc:Fallback>
                <p:oleObj name="VISIO" r:id="rId5" imgW="4686480" imgH="22064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048000"/>
                        <a:ext cx="7086600" cy="3336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9403" name="Rectangle 11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1219200"/>
            <a:ext cx="6705600" cy="4953000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sz="2000" dirty="0" err="1">
                <a:latin typeface="Courier New" pitchFamily="49" charset="0"/>
              </a:rPr>
              <a:t>lw</a:t>
            </a:r>
            <a:r>
              <a:rPr lang="en-US" sz="2000" dirty="0">
                <a:latin typeface="Courier New" pitchFamily="49" charset="0"/>
              </a:rPr>
              <a:t>  $t0, 40($s0)</a:t>
            </a:r>
            <a:r>
              <a:rPr lang="en-US" sz="2000" dirty="0"/>
              <a:t>		</a:t>
            </a:r>
            <a:endParaRPr lang="en-US" sz="2000" b="1" dirty="0"/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add $t1, $t0, $s1</a:t>
            </a:r>
            <a:r>
              <a:rPr lang="en-US" sz="2000" dirty="0"/>
              <a:t>		</a:t>
            </a:r>
            <a:endParaRPr lang="en-US" sz="2000" b="1" dirty="0"/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sub $t0, $s2, $s3</a:t>
            </a:r>
            <a:r>
              <a:rPr lang="en-US" sz="2000" dirty="0"/>
              <a:t>		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b="1" dirty="0">
                <a:solidFill>
                  <a:schemeClr val="accent1"/>
                </a:solidFill>
              </a:rPr>
              <a:t>Ideal IPC: 	2</a:t>
            </a:r>
            <a:endParaRPr lang="en-US" sz="2000" dirty="0">
              <a:solidFill>
                <a:schemeClr val="accent1"/>
              </a:solidFill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and $t2, $s4, $t0</a:t>
            </a:r>
            <a:r>
              <a:rPr lang="en-US" sz="2000" dirty="0"/>
              <a:t>		 </a:t>
            </a:r>
            <a:r>
              <a:rPr lang="en-US" sz="2000" b="1" dirty="0">
                <a:solidFill>
                  <a:schemeClr val="accent1"/>
                </a:solidFill>
              </a:rPr>
              <a:t>Actual IPC:	6/3 = 2</a:t>
            </a:r>
            <a:endParaRPr lang="en-US" sz="2000" dirty="0">
              <a:solidFill>
                <a:schemeClr val="accent1"/>
              </a:solidFill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or  $t3, $s5, $s6</a:t>
            </a:r>
          </a:p>
          <a:p>
            <a:pPr>
              <a:buFontTx/>
              <a:buNone/>
            </a:pPr>
            <a:r>
              <a:rPr lang="en-US" sz="2000" dirty="0" err="1">
                <a:latin typeface="Courier New" pitchFamily="49" charset="0"/>
              </a:rPr>
              <a:t>sw</a:t>
            </a:r>
            <a:r>
              <a:rPr lang="en-US" sz="2000" dirty="0">
                <a:latin typeface="Courier New" pitchFamily="49" charset="0"/>
              </a:rPr>
              <a:t>  $s7, 80($t3)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Register Renaming</a:t>
            </a:r>
          </a:p>
        </p:txBody>
      </p:sp>
    </p:spTree>
    <p:extLst>
      <p:ext uri="{BB962C8B-B14F-4D97-AF65-F5344CB8AC3E}">
        <p14:creationId xmlns:p14="http://schemas.microsoft.com/office/powerpoint/2010/main" val="4267121752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491" name="Rectangle 3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914400" y="1219200"/>
            <a:ext cx="8001000" cy="4953000"/>
          </a:xfrm>
        </p:spPr>
        <p:txBody>
          <a:bodyPr>
            <a:noAutofit/>
          </a:bodyPr>
          <a:lstStyle/>
          <a:p>
            <a:r>
              <a:rPr lang="en-US" dirty="0"/>
              <a:t>Single Instruction Multiple Data (SIMD)</a:t>
            </a:r>
          </a:p>
          <a:p>
            <a:pPr lvl="1"/>
            <a:r>
              <a:rPr lang="en-US" sz="2400" dirty="0"/>
              <a:t>Single instruction acts on multiple pieces of data at once</a:t>
            </a:r>
          </a:p>
          <a:p>
            <a:pPr lvl="1"/>
            <a:r>
              <a:rPr lang="en-US" sz="2400" dirty="0"/>
              <a:t>Common application: graphics</a:t>
            </a:r>
          </a:p>
          <a:p>
            <a:pPr lvl="1"/>
            <a:r>
              <a:rPr lang="en-US" sz="2400" dirty="0"/>
              <a:t>Perform short arithmetic operations (also called </a:t>
            </a:r>
            <a:r>
              <a:rPr lang="en-US" sz="2400" i="1" dirty="0"/>
              <a:t>packed arithmetic</a:t>
            </a:r>
            <a:r>
              <a:rPr lang="en-US" sz="2400" dirty="0"/>
              <a:t>)</a:t>
            </a:r>
          </a:p>
          <a:p>
            <a:r>
              <a:rPr lang="en-US" dirty="0"/>
              <a:t>For example, add four 8-bit elements</a:t>
            </a:r>
          </a:p>
          <a:p>
            <a:endParaRPr lang="en-US" dirty="0"/>
          </a:p>
        </p:txBody>
      </p:sp>
      <p:graphicFrame>
        <p:nvGraphicFramePr>
          <p:cNvPr id="1343492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97161956"/>
              </p:ext>
            </p:extLst>
          </p:nvPr>
        </p:nvGraphicFramePr>
        <p:xfrm>
          <a:off x="2362200" y="4191000"/>
          <a:ext cx="4495800" cy="204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657520" imgH="1266480" progId="Visio.Drawing.6">
                  <p:embed/>
                </p:oleObj>
              </mc:Choice>
              <mc:Fallback>
                <p:oleObj name="VISIO" r:id="rId5" imgW="2657520" imgH="1266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4191000"/>
                        <a:ext cx="4495800" cy="204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SIMD</a:t>
            </a:r>
          </a:p>
        </p:txBody>
      </p:sp>
    </p:spTree>
    <p:extLst>
      <p:ext uri="{BB962C8B-B14F-4D97-AF65-F5344CB8AC3E}">
        <p14:creationId xmlns:p14="http://schemas.microsoft.com/office/powerpoint/2010/main" val="518416448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06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8229600" cy="4525963"/>
          </a:xfrm>
        </p:spPr>
        <p:txBody>
          <a:bodyPr/>
          <a:lstStyle/>
          <a:p>
            <a:r>
              <a:rPr lang="en-US" b="1" dirty="0"/>
              <a:t>Multithreading</a:t>
            </a:r>
          </a:p>
          <a:p>
            <a:pPr lvl="1"/>
            <a:r>
              <a:rPr lang="en-US" dirty="0" err="1"/>
              <a:t>Wordprocessor</a:t>
            </a:r>
            <a:r>
              <a:rPr lang="en-US" dirty="0"/>
              <a:t>: thread for typing, spell checking, printing</a:t>
            </a:r>
          </a:p>
          <a:p>
            <a:r>
              <a:rPr lang="en-US" b="1" dirty="0"/>
              <a:t>Multiprocessors</a:t>
            </a:r>
          </a:p>
          <a:p>
            <a:pPr lvl="1"/>
            <a:r>
              <a:rPr lang="en-US" dirty="0"/>
              <a:t>Multiple processors (cores) on a single chip</a:t>
            </a:r>
          </a:p>
          <a:p>
            <a:endParaRPr lang="en-US" dirty="0"/>
          </a:p>
        </p:txBody>
      </p:sp>
      <p:sp>
        <p:nvSpPr>
          <p:cNvPr id="133120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3120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120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  <a:latin typeface="+mj-lt"/>
              </a:rPr>
              <a:t>Advanced Architecture Techniques</a:t>
            </a:r>
          </a:p>
        </p:txBody>
      </p:sp>
    </p:spTree>
    <p:extLst>
      <p:ext uri="{BB962C8B-B14F-4D97-AF65-F5344CB8AC3E}">
        <p14:creationId xmlns:p14="http://schemas.microsoft.com/office/powerpoint/2010/main" val="29887493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531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143000"/>
            <a:ext cx="76962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STEP 4:</a:t>
            </a:r>
            <a:r>
              <a:rPr lang="en-US" dirty="0"/>
              <a:t> Compute the memory address</a:t>
            </a:r>
          </a:p>
        </p:txBody>
      </p:sp>
      <p:graphicFrame>
        <p:nvGraphicFramePr>
          <p:cNvPr id="1174533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46735193"/>
              </p:ext>
            </p:extLst>
          </p:nvPr>
        </p:nvGraphicFramePr>
        <p:xfrm>
          <a:off x="838200" y="2286000"/>
          <a:ext cx="8077200" cy="329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4344480" imgH="1770840" progId="Visio.Drawing.6">
                  <p:embed/>
                </p:oleObj>
              </mc:Choice>
              <mc:Fallback>
                <p:oleObj name="VISIO" r:id="rId5" imgW="4344480" imgH="17708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286000"/>
                        <a:ext cx="8077200" cy="3290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68759"/>
            <a:ext cx="79248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4300" dirty="0" err="1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300" dirty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4300" dirty="0">
                <a:solidFill>
                  <a:schemeClr val="bg1"/>
                </a:solidFill>
                <a:latin typeface="+mj-lt"/>
              </a:rPr>
              <a:t> address</a:t>
            </a:r>
          </a:p>
        </p:txBody>
      </p:sp>
    </p:spTree>
    <p:extLst>
      <p:ext uri="{BB962C8B-B14F-4D97-AF65-F5344CB8AC3E}">
        <p14:creationId xmlns:p14="http://schemas.microsoft.com/office/powerpoint/2010/main" val="400587697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542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143000"/>
            <a:ext cx="8077200" cy="495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Process: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program running on a computer</a:t>
            </a:r>
          </a:p>
          <a:p>
            <a:pPr lvl="1"/>
            <a:r>
              <a:rPr lang="en-US" dirty="0"/>
              <a:t>Multiple processes can run at once: e.g., surfing Web, playing music, writing a paper</a:t>
            </a:r>
          </a:p>
          <a:p>
            <a:r>
              <a:rPr lang="en-US" b="1" dirty="0">
                <a:solidFill>
                  <a:schemeClr val="accent1"/>
                </a:solidFill>
              </a:rPr>
              <a:t>Thread:</a:t>
            </a:r>
            <a:r>
              <a:rPr lang="en-US" dirty="0"/>
              <a:t> part of a program</a:t>
            </a:r>
          </a:p>
          <a:p>
            <a:pPr lvl="1"/>
            <a:r>
              <a:rPr lang="en-US" dirty="0"/>
              <a:t>Each process has multiple threads: e.g., a word processor may have threads for typing, spell checking, printing</a:t>
            </a:r>
          </a:p>
        </p:txBody>
      </p:sp>
      <p:sp>
        <p:nvSpPr>
          <p:cNvPr id="1345541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Threading: Definitions</a:t>
            </a:r>
          </a:p>
        </p:txBody>
      </p:sp>
    </p:spTree>
    <p:extLst>
      <p:ext uri="{BB962C8B-B14F-4D97-AF65-F5344CB8AC3E}">
        <p14:creationId xmlns:p14="http://schemas.microsoft.com/office/powerpoint/2010/main" val="25842960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542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143000"/>
            <a:ext cx="8077200" cy="4953000"/>
          </a:xfrm>
        </p:spPr>
        <p:txBody>
          <a:bodyPr>
            <a:noAutofit/>
          </a:bodyPr>
          <a:lstStyle/>
          <a:p>
            <a:r>
              <a:rPr lang="en-US" dirty="0"/>
              <a:t>One thread runs at once</a:t>
            </a:r>
          </a:p>
          <a:p>
            <a:r>
              <a:rPr lang="en-US" dirty="0"/>
              <a:t>When one thread stalls (for example, waiting for memory):</a:t>
            </a:r>
          </a:p>
          <a:p>
            <a:pPr lvl="1"/>
            <a:r>
              <a:rPr lang="en-US" sz="2600" dirty="0"/>
              <a:t>Architectural state of that thread stored</a:t>
            </a:r>
          </a:p>
          <a:p>
            <a:pPr lvl="1"/>
            <a:r>
              <a:rPr lang="en-US" sz="2600" dirty="0"/>
              <a:t>Architectural state of waiting thread loaded into processor and it runs</a:t>
            </a:r>
          </a:p>
          <a:p>
            <a:pPr lvl="1"/>
            <a:r>
              <a:rPr lang="en-US" sz="2600" dirty="0"/>
              <a:t>Called </a:t>
            </a:r>
            <a:r>
              <a:rPr lang="en-US" sz="2600" b="1" dirty="0">
                <a:solidFill>
                  <a:schemeClr val="accent1"/>
                </a:solidFill>
              </a:rPr>
              <a:t>context switching</a:t>
            </a:r>
          </a:p>
          <a:p>
            <a:r>
              <a:rPr lang="en-US" dirty="0"/>
              <a:t>Appears to user like all threads running simultaneously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345541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</a:rPr>
              <a:t>Threads in Conventional Processor</a:t>
            </a:r>
          </a:p>
        </p:txBody>
      </p:sp>
    </p:spTree>
    <p:extLst>
      <p:ext uri="{BB962C8B-B14F-4D97-AF65-F5344CB8AC3E}">
        <p14:creationId xmlns:p14="http://schemas.microsoft.com/office/powerpoint/2010/main" val="2785042438"/>
      </p:ext>
    </p:extLst>
  </p:cSld>
  <p:clrMapOvr>
    <a:masterClrMapping/>
  </p:clrMapOvr>
  <p:transition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588" name="Rectangle 4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8229600" cy="4525963"/>
          </a:xfrm>
        </p:spPr>
        <p:txBody>
          <a:bodyPr>
            <a:noAutofit/>
          </a:bodyPr>
          <a:lstStyle/>
          <a:p>
            <a:r>
              <a:rPr lang="en-US" dirty="0"/>
              <a:t>Multiple copies of architectural state</a:t>
            </a:r>
          </a:p>
          <a:p>
            <a:r>
              <a:rPr lang="en-US" dirty="0"/>
              <a:t>Multiple threads </a:t>
            </a:r>
            <a:r>
              <a:rPr lang="en-US" b="1" dirty="0">
                <a:solidFill>
                  <a:schemeClr val="accent1"/>
                </a:solidFill>
              </a:rPr>
              <a:t>active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at once:</a:t>
            </a:r>
          </a:p>
          <a:p>
            <a:pPr lvl="1"/>
            <a:r>
              <a:rPr lang="en-US" sz="2600" dirty="0"/>
              <a:t>When one thread stalls, another runs immediately</a:t>
            </a:r>
          </a:p>
          <a:p>
            <a:pPr lvl="1"/>
            <a:r>
              <a:rPr lang="en-US" sz="2600" dirty="0"/>
              <a:t>If one thread can’t keep all execution units busy, another thread can use them</a:t>
            </a:r>
          </a:p>
          <a:p>
            <a:r>
              <a:rPr lang="en-US" dirty="0"/>
              <a:t>Does not increase instruction-level parallelism (ILP) of single thread, but increases throughput </a:t>
            </a:r>
          </a:p>
          <a:p>
            <a:endParaRPr lang="en-US" sz="1000" dirty="0"/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	Intel calls this “</a:t>
            </a:r>
            <a:r>
              <a:rPr lang="en-US" b="1" dirty="0" err="1">
                <a:solidFill>
                  <a:schemeClr val="accent1"/>
                </a:solidFill>
              </a:rPr>
              <a:t>hyperthreading</a:t>
            </a:r>
            <a:r>
              <a:rPr lang="en-US" b="1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Multithreading</a:t>
            </a:r>
          </a:p>
        </p:txBody>
      </p:sp>
    </p:spTree>
    <p:extLst>
      <p:ext uri="{BB962C8B-B14F-4D97-AF65-F5344CB8AC3E}">
        <p14:creationId xmlns:p14="http://schemas.microsoft.com/office/powerpoint/2010/main" val="4053041888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564" name="Rectangle 4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95400"/>
            <a:ext cx="8229600" cy="4525963"/>
          </a:xfrm>
        </p:spPr>
        <p:txBody>
          <a:bodyPr>
            <a:noAutofit/>
          </a:bodyPr>
          <a:lstStyle/>
          <a:p>
            <a:r>
              <a:rPr lang="en-US" dirty="0"/>
              <a:t>Multiple processors (cores) with a method of communication between them</a:t>
            </a:r>
          </a:p>
          <a:p>
            <a:r>
              <a:rPr lang="en-US" dirty="0"/>
              <a:t>Types:</a:t>
            </a:r>
          </a:p>
          <a:p>
            <a:pPr lvl="1"/>
            <a:r>
              <a:rPr lang="en-US" sz="2600" b="1" dirty="0">
                <a:solidFill>
                  <a:schemeClr val="accent1"/>
                </a:solidFill>
              </a:rPr>
              <a:t>Homogeneous</a:t>
            </a:r>
            <a:r>
              <a:rPr lang="en-US" sz="2600" dirty="0">
                <a:solidFill>
                  <a:schemeClr val="accent1"/>
                </a:solidFill>
              </a:rPr>
              <a:t>:</a:t>
            </a:r>
            <a:r>
              <a:rPr lang="en-US" sz="2600" dirty="0"/>
              <a:t> multiple cores with shared memory</a:t>
            </a:r>
          </a:p>
          <a:p>
            <a:pPr lvl="1"/>
            <a:r>
              <a:rPr lang="en-US" sz="2600" b="1" dirty="0">
                <a:solidFill>
                  <a:schemeClr val="accent1"/>
                </a:solidFill>
              </a:rPr>
              <a:t>Heterogeneous:</a:t>
            </a:r>
            <a:r>
              <a:rPr lang="en-US" sz="2600" dirty="0">
                <a:solidFill>
                  <a:schemeClr val="accent1"/>
                </a:solidFill>
              </a:rPr>
              <a:t> </a:t>
            </a:r>
            <a:r>
              <a:rPr lang="en-US" sz="2600" dirty="0"/>
              <a:t>separate cores for different tasks (for example, DSP and CPU in cell phone)</a:t>
            </a:r>
          </a:p>
          <a:p>
            <a:pPr lvl="1"/>
            <a:r>
              <a:rPr lang="en-US" sz="2600" b="1" dirty="0">
                <a:solidFill>
                  <a:schemeClr val="accent1"/>
                </a:solidFill>
              </a:rPr>
              <a:t>Clusters:</a:t>
            </a:r>
            <a:r>
              <a:rPr lang="en-US" sz="2600" dirty="0"/>
              <a:t> each core has own memory system</a:t>
            </a:r>
          </a:p>
          <a:p>
            <a:pPr lvl="1"/>
            <a:endParaRPr lang="en-US" sz="3200" dirty="0"/>
          </a:p>
          <a:p>
            <a:endParaRPr lang="en-US" dirty="0"/>
          </a:p>
        </p:txBody>
      </p:sp>
      <p:sp>
        <p:nvSpPr>
          <p:cNvPr id="134656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Multiprocessors</a:t>
            </a:r>
          </a:p>
        </p:txBody>
      </p:sp>
    </p:spTree>
    <p:extLst>
      <p:ext uri="{BB962C8B-B14F-4D97-AF65-F5344CB8AC3E}">
        <p14:creationId xmlns:p14="http://schemas.microsoft.com/office/powerpoint/2010/main" val="3701239916"/>
      </p:ext>
    </p:extLst>
  </p:cSld>
  <p:clrMapOvr>
    <a:masterClrMapping/>
  </p:clrMapOvr>
  <p:transition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230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8305800" cy="4525963"/>
          </a:xfrm>
          <a:noFill/>
          <a:ln/>
        </p:spPr>
        <p:txBody>
          <a:bodyPr/>
          <a:lstStyle/>
          <a:p>
            <a:r>
              <a:rPr lang="en-US" dirty="0"/>
              <a:t>Patterson &amp; Hennessy’s: </a:t>
            </a:r>
            <a:r>
              <a:rPr lang="en-US" i="1" dirty="0"/>
              <a:t>Computer Architecture: A Quantitative Approach</a:t>
            </a:r>
            <a:endParaRPr lang="en-US" dirty="0"/>
          </a:p>
          <a:p>
            <a:r>
              <a:rPr lang="en-US" dirty="0"/>
              <a:t>Conferences:</a:t>
            </a:r>
          </a:p>
          <a:p>
            <a:pPr lvl="1"/>
            <a:r>
              <a:rPr lang="en-US" sz="2600" dirty="0"/>
              <a:t>www.cs.wisc.edu/~arch/www/</a:t>
            </a:r>
          </a:p>
          <a:p>
            <a:pPr lvl="1"/>
            <a:r>
              <a:rPr lang="en-US" sz="2600" dirty="0"/>
              <a:t>ISCA (International Symposium on Computer Architecture)</a:t>
            </a:r>
          </a:p>
          <a:p>
            <a:pPr lvl="1"/>
            <a:r>
              <a:rPr lang="en-US" sz="2600" dirty="0"/>
              <a:t>HPCA (International Symposium on High Performance Computer Architecture)</a:t>
            </a:r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Other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84973126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555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143000"/>
            <a:ext cx="7696200" cy="495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STEP 5: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Read data from memory and write it back to register file</a:t>
            </a:r>
          </a:p>
        </p:txBody>
      </p:sp>
      <p:graphicFrame>
        <p:nvGraphicFramePr>
          <p:cNvPr id="1175557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75469936"/>
              </p:ext>
            </p:extLst>
          </p:nvPr>
        </p:nvGraphicFramePr>
        <p:xfrm>
          <a:off x="990600" y="2309813"/>
          <a:ext cx="7848600" cy="340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4843440" imgH="2101320" progId="Visio.Drawing.6">
                  <p:embed/>
                </p:oleObj>
              </mc:Choice>
              <mc:Fallback>
                <p:oleObj name="VISIO" r:id="rId5" imgW="4843440" imgH="21013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309813"/>
                        <a:ext cx="7848600" cy="3405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68759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3600" dirty="0" err="1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 Memory Read</a:t>
            </a:r>
          </a:p>
        </p:txBody>
      </p:sp>
    </p:spTree>
    <p:extLst>
      <p:ext uri="{BB962C8B-B14F-4D97-AF65-F5344CB8AC3E}">
        <p14:creationId xmlns:p14="http://schemas.microsoft.com/office/powerpoint/2010/main" val="2750767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579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143000"/>
            <a:ext cx="78486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STEP 6:</a:t>
            </a:r>
            <a:r>
              <a:rPr lang="en-US" dirty="0"/>
              <a:t> Determine address of next instruction</a:t>
            </a:r>
          </a:p>
        </p:txBody>
      </p:sp>
      <p:graphicFrame>
        <p:nvGraphicFramePr>
          <p:cNvPr id="1176581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38705024"/>
              </p:ext>
            </p:extLst>
          </p:nvPr>
        </p:nvGraphicFramePr>
        <p:xfrm>
          <a:off x="1066800" y="2076450"/>
          <a:ext cx="7848600" cy="333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5044320" imgH="2143080" progId="Visio.Drawing.6">
                  <p:embed/>
                </p:oleObj>
              </mc:Choice>
              <mc:Fallback>
                <p:oleObj name="VISIO" r:id="rId5" imgW="5044320" imgH="21430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076450"/>
                        <a:ext cx="7848600" cy="3333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68759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3600" dirty="0" err="1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 PC Increment</a:t>
            </a:r>
          </a:p>
        </p:txBody>
      </p:sp>
    </p:spTree>
    <p:extLst>
      <p:ext uri="{BB962C8B-B14F-4D97-AF65-F5344CB8AC3E}">
        <p14:creationId xmlns:p14="http://schemas.microsoft.com/office/powerpoint/2010/main" val="2848624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03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143000"/>
            <a:ext cx="76962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Write data in </a:t>
            </a:r>
            <a:r>
              <a:rPr lang="en-US" dirty="0" err="1">
                <a:latin typeface="Courier New" pitchFamily="49" charset="0"/>
              </a:rPr>
              <a:t>rt</a:t>
            </a:r>
            <a:r>
              <a:rPr lang="en-US" dirty="0"/>
              <a:t> to memory</a:t>
            </a:r>
          </a:p>
        </p:txBody>
      </p:sp>
      <p:graphicFrame>
        <p:nvGraphicFramePr>
          <p:cNvPr id="1177605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4587300"/>
              </p:ext>
            </p:extLst>
          </p:nvPr>
        </p:nvGraphicFramePr>
        <p:xfrm>
          <a:off x="990600" y="2163763"/>
          <a:ext cx="8001000" cy="339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5044320" imgH="2143080" progId="Visio.Drawing.6">
                  <p:embed/>
                </p:oleObj>
              </mc:Choice>
              <mc:Fallback>
                <p:oleObj name="VISIO" r:id="rId5" imgW="5044320" imgH="21430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163763"/>
                        <a:ext cx="8001000" cy="3398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68759"/>
            <a:ext cx="79248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4300" dirty="0" err="1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300" dirty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sw</a:t>
            </a:r>
            <a:endParaRPr lang="en-US" sz="43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02512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627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143000"/>
            <a:ext cx="76962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Read from </a:t>
            </a:r>
            <a:r>
              <a:rPr lang="en-US" sz="2400" dirty="0" err="1">
                <a:latin typeface="Courier New" pitchFamily="49" charset="0"/>
              </a:rPr>
              <a:t>rs</a:t>
            </a:r>
            <a:r>
              <a:rPr lang="en-US" sz="2400" dirty="0"/>
              <a:t> and </a:t>
            </a:r>
            <a:r>
              <a:rPr lang="en-US" sz="2400" dirty="0" err="1">
                <a:latin typeface="Courier New" pitchFamily="49" charset="0"/>
              </a:rPr>
              <a:t>rt</a:t>
            </a:r>
            <a:endParaRPr lang="en-US" sz="2400" dirty="0">
              <a:latin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400" dirty="0"/>
              <a:t>Write </a:t>
            </a:r>
            <a:r>
              <a:rPr lang="en-US" sz="2400" i="1" dirty="0" err="1"/>
              <a:t>ALUResult</a:t>
            </a:r>
            <a:r>
              <a:rPr lang="en-US" sz="2400" dirty="0"/>
              <a:t> to register file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Write to </a:t>
            </a:r>
            <a:r>
              <a:rPr lang="en-US" sz="2400" dirty="0" err="1">
                <a:latin typeface="Courier New" pitchFamily="49" charset="0"/>
              </a:rPr>
              <a:t>rd</a:t>
            </a:r>
            <a:r>
              <a:rPr lang="en-US" sz="2400" dirty="0"/>
              <a:t> (instead of </a:t>
            </a:r>
            <a:r>
              <a:rPr lang="en-US" sz="2400" dirty="0" err="1">
                <a:latin typeface="Courier New" pitchFamily="49" charset="0"/>
              </a:rPr>
              <a:t>rt</a:t>
            </a:r>
            <a:r>
              <a:rPr lang="en-US" sz="2400" dirty="0"/>
              <a:t>)</a:t>
            </a:r>
          </a:p>
        </p:txBody>
      </p:sp>
      <p:graphicFrame>
        <p:nvGraphicFramePr>
          <p:cNvPr id="1178629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22034808"/>
              </p:ext>
            </p:extLst>
          </p:nvPr>
        </p:nvGraphicFramePr>
        <p:xfrm>
          <a:off x="990600" y="2549525"/>
          <a:ext cx="8077200" cy="339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5101560" imgH="2143080" progId="Visio.Drawing.6">
                  <p:embed/>
                </p:oleObj>
              </mc:Choice>
              <mc:Fallback>
                <p:oleObj name="VISIO" r:id="rId5" imgW="5101560" imgH="21430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549525"/>
                        <a:ext cx="8077200" cy="339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: R-Type</a:t>
            </a:r>
          </a:p>
        </p:txBody>
      </p:sp>
    </p:spTree>
    <p:extLst>
      <p:ext uri="{BB962C8B-B14F-4D97-AF65-F5344CB8AC3E}">
        <p14:creationId xmlns:p14="http://schemas.microsoft.com/office/powerpoint/2010/main" val="273676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651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143000"/>
            <a:ext cx="76962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Determine whether values in </a:t>
            </a:r>
            <a:r>
              <a:rPr lang="en-US" sz="2400" dirty="0" err="1">
                <a:latin typeface="Courier New" pitchFamily="49" charset="0"/>
              </a:rPr>
              <a:t>rs</a:t>
            </a:r>
            <a:r>
              <a:rPr lang="en-US" sz="2400" dirty="0"/>
              <a:t> and </a:t>
            </a:r>
            <a:r>
              <a:rPr lang="en-US" sz="2400" dirty="0" err="1">
                <a:latin typeface="Courier New" pitchFamily="49" charset="0"/>
              </a:rPr>
              <a:t>rt</a:t>
            </a:r>
            <a:r>
              <a:rPr lang="en-US" sz="2400" dirty="0"/>
              <a:t> are equal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Calculate branch target address: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/>
              <a:t>        BTA = (sign-extended immediate &lt;&lt; 2) + (PC+4)</a:t>
            </a:r>
          </a:p>
        </p:txBody>
      </p:sp>
      <p:graphicFrame>
        <p:nvGraphicFramePr>
          <p:cNvPr id="1179653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83569639"/>
              </p:ext>
            </p:extLst>
          </p:nvPr>
        </p:nvGraphicFramePr>
        <p:xfrm>
          <a:off x="990600" y="2514600"/>
          <a:ext cx="7772400" cy="344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5216040" imgH="2314440" progId="Visio.Drawing.6">
                  <p:embed/>
                </p:oleObj>
              </mc:Choice>
              <mc:Fallback>
                <p:oleObj name="VISIO" r:id="rId5" imgW="5216040" imgH="23144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514600"/>
                        <a:ext cx="7772400" cy="3448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beq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094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3750" name="Object 6"/>
          <p:cNvGraphicFramePr>
            <a:graphicFrameLocks noGrp="1" noChangeAspect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03365677"/>
              </p:ext>
            </p:extLst>
          </p:nvPr>
        </p:nvGraphicFramePr>
        <p:xfrm>
          <a:off x="838200" y="1149350"/>
          <a:ext cx="8382000" cy="466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5158800" imgH="2873520" progId="Visio.Drawing.6">
                  <p:embed/>
                </p:oleObj>
              </mc:Choice>
              <mc:Fallback>
                <p:oleObj name="VISIO" r:id="rId6" imgW="5158800" imgH="28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149350"/>
                        <a:ext cx="8382000" cy="4668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3747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374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Processor</a:t>
            </a:r>
          </a:p>
        </p:txBody>
      </p:sp>
    </p:spTree>
    <p:extLst>
      <p:ext uri="{BB962C8B-B14F-4D97-AF65-F5344CB8AC3E}">
        <p14:creationId xmlns:p14="http://schemas.microsoft.com/office/powerpoint/2010/main" val="378970526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Chapter 7 :: Topics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914400" y="1371600"/>
            <a:ext cx="6738984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Introduction</a:t>
            </a:r>
            <a:endParaRPr lang="en-US" dirty="0"/>
          </a:p>
          <a:p>
            <a:r>
              <a:rPr lang="en-US" b="1" dirty="0"/>
              <a:t>Performance Analysis</a:t>
            </a:r>
          </a:p>
          <a:p>
            <a:r>
              <a:rPr lang="en-US" b="1" dirty="0"/>
              <a:t>Single-Cycle Processor</a:t>
            </a:r>
          </a:p>
          <a:p>
            <a:r>
              <a:rPr lang="en-US" b="1" dirty="0" err="1"/>
              <a:t>Multicycle</a:t>
            </a:r>
            <a:r>
              <a:rPr lang="en-US" b="1" dirty="0"/>
              <a:t> Processor</a:t>
            </a:r>
          </a:p>
          <a:p>
            <a:r>
              <a:rPr lang="en-US" b="1" dirty="0"/>
              <a:t>Pipelined Processor</a:t>
            </a:r>
          </a:p>
          <a:p>
            <a:r>
              <a:rPr lang="en-US" b="1" dirty="0"/>
              <a:t>Exceptions</a:t>
            </a:r>
          </a:p>
          <a:p>
            <a:r>
              <a:rPr lang="en-US" b="1" dirty="0"/>
              <a:t>Advanced Microarchitecture</a:t>
            </a:r>
            <a:endParaRPr lang="en-US" dirty="0"/>
          </a:p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138" y="1102387"/>
            <a:ext cx="1719062" cy="468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24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4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187846" name="Object 6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443777342"/>
              </p:ext>
            </p:extLst>
          </p:nvPr>
        </p:nvGraphicFramePr>
        <p:xfrm>
          <a:off x="2057400" y="1219200"/>
          <a:ext cx="5029200" cy="49913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1823176" imgH="1810804" progId="Visio.Drawing.11">
                  <p:embed/>
                </p:oleObj>
              </mc:Choice>
              <mc:Fallback>
                <p:oleObj name="Visio" r:id="rId7" imgW="1823176" imgH="181080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219200"/>
                        <a:ext cx="5029200" cy="499130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Control</a:t>
            </a:r>
          </a:p>
        </p:txBody>
      </p:sp>
    </p:spTree>
    <p:extLst>
      <p:ext uri="{BB962C8B-B14F-4D97-AF65-F5344CB8AC3E}">
        <p14:creationId xmlns:p14="http://schemas.microsoft.com/office/powerpoint/2010/main" val="171264394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755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1226756" name="Object 4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90413133"/>
              </p:ext>
            </p:extLst>
          </p:nvPr>
        </p:nvGraphicFramePr>
        <p:xfrm>
          <a:off x="1527175" y="1752600"/>
          <a:ext cx="2968625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640440" imgH="707040" progId="Visio.Drawing.6">
                  <p:embed/>
                </p:oleObj>
              </mc:Choice>
              <mc:Fallback>
                <p:oleObj name="VISIO" r:id="rId6" imgW="640440" imgH="7070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7175" y="1752600"/>
                        <a:ext cx="2968625" cy="327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6757" name="Group 5"/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125140284"/>
              </p:ext>
            </p:extLst>
          </p:nvPr>
        </p:nvGraphicFramePr>
        <p:xfrm>
          <a:off x="5486400" y="1371600"/>
          <a:ext cx="2743200" cy="4286250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</a:t>
                      </a:r>
                      <a:r>
                        <a:rPr kumimoji="0" lang="en-US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2:0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Function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 &amp; 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 | 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 + 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not used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 &amp; ~B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 | ~B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 - 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SLT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Review: ALU</a:t>
            </a:r>
          </a:p>
        </p:txBody>
      </p:sp>
    </p:spTree>
    <p:extLst>
      <p:ext uri="{BB962C8B-B14F-4D97-AF65-F5344CB8AC3E}">
        <p14:creationId xmlns:p14="http://schemas.microsoft.com/office/powerpoint/2010/main" val="15894130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7780" name="Object 4"/>
          <p:cNvGraphicFramePr>
            <a:graphicFrameLocks noGrp="1" noChangeAspect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86021116"/>
              </p:ext>
            </p:extLst>
          </p:nvPr>
        </p:nvGraphicFramePr>
        <p:xfrm>
          <a:off x="2438400" y="914400"/>
          <a:ext cx="5181600" cy="5434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663640" imgH="2794320" progId="Visio.Drawing.6">
                  <p:embed/>
                </p:oleObj>
              </mc:Choice>
              <mc:Fallback>
                <p:oleObj name="VISIO" r:id="rId5" imgW="2663640" imgH="27943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914400"/>
                        <a:ext cx="5181600" cy="54347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7779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Review: ALU</a:t>
            </a:r>
          </a:p>
        </p:txBody>
      </p:sp>
    </p:spTree>
    <p:extLst>
      <p:ext uri="{BB962C8B-B14F-4D97-AF65-F5344CB8AC3E}">
        <p14:creationId xmlns:p14="http://schemas.microsoft.com/office/powerpoint/2010/main" val="142381785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8928" name="Group 64"/>
          <p:cNvGraphicFramePr>
            <a:graphicFrameLocks noGrp="1"/>
          </p:cNvGraphicFramePr>
          <p:nvPr>
            <p:ph sz="half"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50760407"/>
              </p:ext>
            </p:extLst>
          </p:nvPr>
        </p:nvGraphicFramePr>
        <p:xfrm>
          <a:off x="2819400" y="1066800"/>
          <a:ext cx="3429000" cy="1981200"/>
        </p:xfrm>
        <a:graphic>
          <a:graphicData uri="http://schemas.openxmlformats.org/drawingml/2006/table">
            <a:tbl>
              <a:tblPr/>
              <a:tblGrid>
                <a:gridCol w="1439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91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ALUOp</a:t>
                      </a:r>
                      <a:r>
                        <a:rPr kumimoji="0" lang="en-US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1:0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Meaning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Add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Subtract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Look at Funct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Not Used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88890" name="Group 26"/>
          <p:cNvGraphicFramePr>
            <a:graphicFrameLocks noGrp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71300025"/>
              </p:ext>
            </p:extLst>
          </p:nvPr>
        </p:nvGraphicFramePr>
        <p:xfrm>
          <a:off x="1790700" y="3230880"/>
          <a:ext cx="5562600" cy="3169920"/>
        </p:xfrm>
        <a:graphic>
          <a:graphicData uri="http://schemas.openxmlformats.org/drawingml/2006/table">
            <a:tbl>
              <a:tblPr/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4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ALUOp</a:t>
                      </a:r>
                      <a:r>
                        <a:rPr kumimoji="0" lang="en-US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1:0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Funct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ALUControl</a:t>
                      </a:r>
                      <a:r>
                        <a:rPr kumimoji="0" lang="en-US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2:0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010 (Add)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110 (Subtract)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100000 (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add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010 (Add)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100010 (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sub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110 (Subtract)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100100 (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and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000 (And)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100101 (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or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001 (Or)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101010 (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slt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111 (SLT)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88887" name="Rectangle 2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8888" name="Rectangle 2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8889" name="Rectangle 2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Control Unit: ALU Decoder</a:t>
            </a:r>
          </a:p>
        </p:txBody>
      </p:sp>
    </p:spTree>
    <p:extLst>
      <p:ext uri="{BB962C8B-B14F-4D97-AF65-F5344CB8AC3E}">
        <p14:creationId xmlns:p14="http://schemas.microsoft.com/office/powerpoint/2010/main" val="1738985616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9976" name="Group 88"/>
          <p:cNvGraphicFramePr>
            <a:graphicFrameLocks noGrp="1"/>
          </p:cNvGraphicFramePr>
          <p:nvPr>
            <p:ph sz="half"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170406"/>
              </p:ext>
            </p:extLst>
          </p:nvPr>
        </p:nvGraphicFramePr>
        <p:xfrm>
          <a:off x="914400" y="1219200"/>
          <a:ext cx="8153400" cy="2184400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Instruction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Op</a:t>
                      </a:r>
                      <a:r>
                        <a:rPr kumimoji="0" lang="en-US" sz="1200" b="1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5:0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RegWrite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RegDst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AluSrc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Branch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MemWrite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MemtoReg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ALUOp</a:t>
                      </a:r>
                      <a:r>
                        <a:rPr kumimoji="0" lang="en-US" sz="1200" b="1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R-type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000000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100011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101011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89961" name="Object 73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66673733"/>
              </p:ext>
            </p:extLst>
          </p:nvPr>
        </p:nvGraphicFramePr>
        <p:xfrm>
          <a:off x="1905000" y="3429000"/>
          <a:ext cx="5562600" cy="309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5158800" imgH="2873520" progId="Visio.Drawing.6">
                  <p:embed/>
                </p:oleObj>
              </mc:Choice>
              <mc:Fallback>
                <p:oleObj name="VISIO" r:id="rId8" imgW="5158800" imgH="28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3429000"/>
                        <a:ext cx="5562600" cy="309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9891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1219200"/>
            <a:ext cx="80772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989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9893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Control Unit Main Decoder</a:t>
            </a:r>
          </a:p>
        </p:txBody>
      </p:sp>
    </p:spTree>
    <p:extLst>
      <p:ext uri="{BB962C8B-B14F-4D97-AF65-F5344CB8AC3E}">
        <p14:creationId xmlns:p14="http://schemas.microsoft.com/office/powerpoint/2010/main" val="106751258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87878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25030672"/>
              </p:ext>
            </p:extLst>
          </p:nvPr>
        </p:nvGraphicFramePr>
        <p:xfrm>
          <a:off x="838200" y="1675756"/>
          <a:ext cx="8229600" cy="2225684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9688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Instruction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Op</a:t>
                      </a:r>
                      <a:r>
                        <a:rPr kumimoji="0" lang="en-US" sz="1200" b="1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5:0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RegWrite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RegDst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AluSrc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Branch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MemWrite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MemtoReg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ALUOp</a:t>
                      </a:r>
                      <a:r>
                        <a:rPr kumimoji="0" lang="en-US" sz="1200" b="1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16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R-type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000000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16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100011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16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101011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16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8787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8787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Control Unit: Main Decoder</a:t>
            </a:r>
          </a:p>
        </p:txBody>
      </p:sp>
    </p:spTree>
    <p:extLst>
      <p:ext uri="{BB962C8B-B14F-4D97-AF65-F5344CB8AC3E}">
        <p14:creationId xmlns:p14="http://schemas.microsoft.com/office/powerpoint/2010/main" val="4004876746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0133" name="Object 5"/>
          <p:cNvGraphicFramePr>
            <a:graphicFrameLocks noGrp="1" noChangeAspect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08736338"/>
              </p:ext>
            </p:extLst>
          </p:nvPr>
        </p:nvGraphicFramePr>
        <p:xfrm>
          <a:off x="914400" y="1370013"/>
          <a:ext cx="8229600" cy="4652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5216400" imgH="2949120" progId="Visio.Drawing.6">
                  <p:embed/>
                </p:oleObj>
              </mc:Choice>
              <mc:Fallback>
                <p:oleObj name="VISIO" r:id="rId5" imgW="5216400" imgH="29491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370013"/>
                        <a:ext cx="8229600" cy="46520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0131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26054777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0920" name="Object 8"/>
          <p:cNvGraphicFramePr>
            <a:graphicFrameLocks noGrp="1" noChangeAspect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39086771"/>
              </p:ext>
            </p:extLst>
          </p:nvPr>
        </p:nvGraphicFramePr>
        <p:xfrm>
          <a:off x="762000" y="1219200"/>
          <a:ext cx="8382000" cy="466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5158800" imgH="2873520" progId="Visio.Drawing.6">
                  <p:embed/>
                </p:oleObj>
              </mc:Choice>
              <mc:Fallback>
                <p:oleObj name="VISIO" r:id="rId7" imgW="5158800" imgH="28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219200"/>
                        <a:ext cx="8382000" cy="4668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0915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514600" y="5791200"/>
            <a:ext cx="5105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No change to </a:t>
            </a:r>
            <a:r>
              <a:rPr lang="en-US" sz="3200" b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datapath</a:t>
            </a:r>
            <a:endParaRPr lang="en-US" sz="3200" b="1" dirty="0">
              <a:solidFill>
                <a:schemeClr val="accent1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119091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9091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addi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69650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5046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06024965"/>
              </p:ext>
            </p:extLst>
          </p:nvPr>
        </p:nvGraphicFramePr>
        <p:xfrm>
          <a:off x="914402" y="1397503"/>
          <a:ext cx="8133804" cy="3835902"/>
        </p:xfrm>
        <a:graphic>
          <a:graphicData uri="http://schemas.openxmlformats.org/drawingml/2006/table">
            <a:tbl>
              <a:tblPr/>
              <a:tblGrid>
                <a:gridCol w="9905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56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37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37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37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37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37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98977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Instruction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Op</a:t>
                      </a:r>
                      <a:r>
                        <a:rPr kumimoji="0" lang="en-US" sz="1200" b="1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5:0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RegWrite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RegDst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AluSrc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Branch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MemWrite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MemtoReg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ALUOp</a:t>
                      </a:r>
                      <a:r>
                        <a:rPr kumimoji="0" lang="en-US" sz="1200" b="1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R-type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000000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100011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101011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addi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ourier New" pitchFamily="49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001000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9504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9504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9504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Control Unit: </a:t>
            </a:r>
            <a:r>
              <a:rPr lang="en-US" sz="4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addi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311238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5046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5240190"/>
              </p:ext>
            </p:extLst>
          </p:nvPr>
        </p:nvGraphicFramePr>
        <p:xfrm>
          <a:off x="914402" y="1397503"/>
          <a:ext cx="8133804" cy="3835902"/>
        </p:xfrm>
        <a:graphic>
          <a:graphicData uri="http://schemas.openxmlformats.org/drawingml/2006/table">
            <a:tbl>
              <a:tblPr/>
              <a:tblGrid>
                <a:gridCol w="9905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56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37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37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37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37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37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98977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Instruction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Op</a:t>
                      </a:r>
                      <a:r>
                        <a:rPr kumimoji="0" lang="en-US" sz="1200" b="1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5:0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RegWrite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RegDst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AluSrc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Branch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MemWrite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MemtoReg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ALUOp</a:t>
                      </a:r>
                      <a:r>
                        <a:rPr kumimoji="0" lang="en-US" sz="1200" b="1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R-type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000000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100011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101011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addi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ourier New" pitchFamily="49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001000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9504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9504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9504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Control Unit: </a:t>
            </a:r>
            <a:r>
              <a:rPr lang="en-US" sz="4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addi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34475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3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219200"/>
            <a:ext cx="5181600" cy="495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Microarchitecture: </a:t>
            </a:r>
            <a:r>
              <a:rPr lang="en-US" dirty="0"/>
              <a:t>how to implement an architecture in hardware</a:t>
            </a:r>
          </a:p>
          <a:p>
            <a:pPr>
              <a:lnSpc>
                <a:spcPct val="90000"/>
              </a:lnSpc>
            </a:pPr>
            <a:r>
              <a:rPr lang="en-US" dirty="0"/>
              <a:t>Processor:</a:t>
            </a:r>
          </a:p>
          <a:p>
            <a:pPr lvl="1">
              <a:lnSpc>
                <a:spcPct val="90000"/>
              </a:lnSpc>
            </a:pPr>
            <a:r>
              <a:rPr lang="en-US" sz="2600" b="1" dirty="0" err="1">
                <a:solidFill>
                  <a:schemeClr val="accent1"/>
                </a:solidFill>
              </a:rPr>
              <a:t>Datapath</a:t>
            </a:r>
            <a:r>
              <a:rPr lang="en-US" sz="2600" b="1" dirty="0">
                <a:solidFill>
                  <a:schemeClr val="accent1"/>
                </a:solidFill>
              </a:rPr>
              <a:t>: </a:t>
            </a:r>
            <a:r>
              <a:rPr lang="en-US" sz="2600" dirty="0"/>
              <a:t>functional blocks</a:t>
            </a:r>
          </a:p>
          <a:p>
            <a:pPr lvl="1">
              <a:lnSpc>
                <a:spcPct val="90000"/>
              </a:lnSpc>
            </a:pPr>
            <a:r>
              <a:rPr lang="en-US" sz="2600" b="1" dirty="0">
                <a:solidFill>
                  <a:schemeClr val="accent1"/>
                </a:solidFill>
              </a:rPr>
              <a:t>Control: </a:t>
            </a:r>
            <a:r>
              <a:rPr lang="en-US" sz="2600" dirty="0"/>
              <a:t>control signals</a:t>
            </a:r>
          </a:p>
        </p:txBody>
      </p:sp>
      <p:graphicFrame>
        <p:nvGraphicFramePr>
          <p:cNvPr id="757766" name="Object 6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</p:nvPr>
        </p:nvGraphicFramePr>
        <p:xfrm>
          <a:off x="6921500" y="1219200"/>
          <a:ext cx="2222500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1866600" imgH="4161600" progId="Visio.Drawing.6">
                  <p:embed/>
                </p:oleObj>
              </mc:Choice>
              <mc:Fallback>
                <p:oleObj name="VISIO" r:id="rId5" imgW="1866600" imgH="41616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1500" y="1219200"/>
                        <a:ext cx="2222500" cy="495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0785691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2968" name="Object 8"/>
          <p:cNvGraphicFramePr>
            <a:graphicFrameLocks noGrp="1" noChangeAspect="1"/>
          </p:cNvGraphicFramePr>
          <p:nvPr>
            <p:ph sz="half"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52081358"/>
              </p:ext>
            </p:extLst>
          </p:nvPr>
        </p:nvGraphicFramePr>
        <p:xfrm>
          <a:off x="990600" y="1447800"/>
          <a:ext cx="8077200" cy="466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5587200" imgH="3225240" progId="Visio.Drawing.6">
                  <p:embed/>
                </p:oleObj>
              </mc:Choice>
              <mc:Fallback>
                <p:oleObj name="VISIO" r:id="rId6" imgW="5587200" imgH="32252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447800"/>
                        <a:ext cx="8077200" cy="466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296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9296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1824214811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7184" name="Group 9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3229411"/>
              </p:ext>
            </p:extLst>
          </p:nvPr>
        </p:nvGraphicFramePr>
        <p:xfrm>
          <a:off x="914401" y="1447801"/>
          <a:ext cx="8153399" cy="3886198"/>
        </p:xfrm>
        <a:graphic>
          <a:graphicData uri="http://schemas.openxmlformats.org/drawingml/2006/table">
            <a:tbl>
              <a:tblPr/>
              <a:tblGrid>
                <a:gridCol w="922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49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66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64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37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623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7357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823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4840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Instruction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Op</a:t>
                      </a:r>
                      <a:r>
                        <a:rPr kumimoji="0" lang="en-US" sz="1200" b="1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5:0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RegWrite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RegDst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AluSrc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Branch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MemWrite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MemtoReg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ALUOp</a:t>
                      </a:r>
                      <a:r>
                        <a:rPr kumimoji="0" lang="en-US" sz="1200" b="1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Jump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R-type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000000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100011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101011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j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97091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9709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9709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Control Unit: Main Decoder</a:t>
            </a:r>
          </a:p>
        </p:txBody>
      </p:sp>
    </p:spTree>
    <p:extLst>
      <p:ext uri="{BB962C8B-B14F-4D97-AF65-F5344CB8AC3E}">
        <p14:creationId xmlns:p14="http://schemas.microsoft.com/office/powerpoint/2010/main" val="3264219209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7184" name="Group 9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50215078"/>
              </p:ext>
            </p:extLst>
          </p:nvPr>
        </p:nvGraphicFramePr>
        <p:xfrm>
          <a:off x="914401" y="1447801"/>
          <a:ext cx="8153399" cy="3886198"/>
        </p:xfrm>
        <a:graphic>
          <a:graphicData uri="http://schemas.openxmlformats.org/drawingml/2006/table">
            <a:tbl>
              <a:tblPr/>
              <a:tblGrid>
                <a:gridCol w="922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49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66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64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37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623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7357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823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4840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Instruction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Op</a:t>
                      </a:r>
                      <a:r>
                        <a:rPr kumimoji="0" lang="en-US" sz="1200" b="1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5:0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RegWrite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RegDst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AluSrc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Branch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MemWrite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MemtoReg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ALUOp</a:t>
                      </a:r>
                      <a:r>
                        <a:rPr kumimoji="0" lang="en-US" sz="1200" b="1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Jump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R-type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000000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100011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101011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j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9709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9709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Control Unit: Main Decoder</a:t>
            </a:r>
          </a:p>
        </p:txBody>
      </p:sp>
    </p:spTree>
    <p:extLst>
      <p:ext uri="{BB962C8B-B14F-4D97-AF65-F5344CB8AC3E}">
        <p14:creationId xmlns:p14="http://schemas.microsoft.com/office/powerpoint/2010/main" val="240562273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979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219200"/>
            <a:ext cx="8229600" cy="4953000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r>
              <a:rPr lang="en-US" b="1" dirty="0"/>
              <a:t>Program Execution Time </a:t>
            </a:r>
          </a:p>
          <a:p>
            <a:pPr>
              <a:buFontTx/>
              <a:buNone/>
            </a:pPr>
            <a:r>
              <a:rPr lang="en-US" sz="2800" b="1" dirty="0"/>
              <a:t>      = (#instructions)(cycles/instruction)(seconds/cycle)</a:t>
            </a:r>
          </a:p>
          <a:p>
            <a:pPr>
              <a:buFontTx/>
              <a:buNone/>
            </a:pPr>
            <a:r>
              <a:rPr lang="en-US" sz="2800" b="1" dirty="0"/>
              <a:t>      = # instructions x CPI x </a:t>
            </a:r>
            <a:r>
              <a:rPr lang="en-US" sz="2800" b="1" i="1" dirty="0"/>
              <a:t>T</a:t>
            </a:r>
            <a:r>
              <a:rPr lang="en-US" sz="2800" b="1" i="1" baseline="-25000" dirty="0"/>
              <a:t>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Review: Processor Performance</a:t>
            </a:r>
          </a:p>
        </p:txBody>
      </p:sp>
    </p:spTree>
    <p:extLst>
      <p:ext uri="{BB962C8B-B14F-4D97-AF65-F5344CB8AC3E}">
        <p14:creationId xmlns:p14="http://schemas.microsoft.com/office/powerpoint/2010/main" val="3692359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4098" name="Object 114"/>
          <p:cNvGraphicFramePr>
            <a:graphicFrameLocks noGrp="1" noChangeAspect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00513662"/>
              </p:ext>
            </p:extLst>
          </p:nvPr>
        </p:nvGraphicFramePr>
        <p:xfrm>
          <a:off x="914400" y="914400"/>
          <a:ext cx="7924800" cy="442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5173200" imgH="2891160" progId="Visio.Drawing.6">
                  <p:embed/>
                </p:oleObj>
              </mc:Choice>
              <mc:Fallback>
                <p:oleObj name="VISIO" r:id="rId7" imgW="5173200" imgH="28911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914400"/>
                        <a:ext cx="7924800" cy="4427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398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9398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9398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752600" y="5448300"/>
            <a:ext cx="6553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b="1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3200" b="1" i="1" baseline="-25000" dirty="0">
                <a:latin typeface="Times New Roman" pitchFamily="18" charset="0"/>
                <a:cs typeface="Arial" charset="0"/>
              </a:rPr>
              <a:t>C</a:t>
            </a:r>
            <a:r>
              <a:rPr lang="en-US" sz="3200" b="1" dirty="0">
                <a:latin typeface="Times New Roman" pitchFamily="18" charset="0"/>
                <a:cs typeface="Arial" charset="0"/>
              </a:rPr>
              <a:t> limited by critical path (</a:t>
            </a:r>
            <a:r>
              <a:rPr lang="en-US" sz="3200" b="1" dirty="0" err="1">
                <a:latin typeface="Courier New" pitchFamily="49" charset="0"/>
                <a:cs typeface="Arial" charset="0"/>
              </a:rPr>
              <a:t>lw</a:t>
            </a:r>
            <a:r>
              <a:rPr lang="en-US" sz="3200" b="1" dirty="0">
                <a:latin typeface="Times New Roman" pitchFamily="18" charset="0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b="1" i="1" dirty="0">
                <a:latin typeface="Times New Roman" pitchFamily="18" charset="0"/>
                <a:cs typeface="Arial" charset="0"/>
              </a:rPr>
              <a:t>  	</a:t>
            </a:r>
            <a:endParaRPr lang="en-US" sz="2000" b="1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Performance</a:t>
            </a:r>
          </a:p>
        </p:txBody>
      </p:sp>
    </p:spTree>
    <p:extLst>
      <p:ext uri="{BB962C8B-B14F-4D97-AF65-F5344CB8AC3E}">
        <p14:creationId xmlns:p14="http://schemas.microsoft.com/office/powerpoint/2010/main" val="441713269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06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4006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40069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Single-cycle critical path: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i="1" dirty="0">
                <a:latin typeface="Times New Roman" pitchFamily="18" charset="0"/>
                <a:cs typeface="Arial" charset="0"/>
              </a:rPr>
              <a:t>  	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pcq_PC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mem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max(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read</a:t>
            </a:r>
            <a:r>
              <a:rPr lang="en-US" sz="2600" dirty="0">
                <a:latin typeface="Times New Roman" pitchFamily="18" charset="0"/>
                <a:cs typeface="Arial" charset="0"/>
              </a:rPr>
              <a:t>,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sext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)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mem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Typically, limiting paths are: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memory, ALU, register file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pcq_PC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+ 2</a:t>
            </a:r>
            <a:r>
              <a:rPr lang="en-US" sz="2600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>
                <a:latin typeface="Times New Roman" pitchFamily="18" charset="0"/>
                <a:cs typeface="Arial" charset="0"/>
              </a:rPr>
              <a:t>mem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read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Performance</a:t>
            </a:r>
          </a:p>
        </p:txBody>
      </p:sp>
    </p:spTree>
    <p:extLst>
      <p:ext uri="{BB962C8B-B14F-4D97-AF65-F5344CB8AC3E}">
        <p14:creationId xmlns:p14="http://schemas.microsoft.com/office/powerpoint/2010/main" val="60511221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5286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4685231"/>
              </p:ext>
            </p:extLst>
          </p:nvPr>
        </p:nvGraphicFramePr>
        <p:xfrm>
          <a:off x="1676400" y="1143000"/>
          <a:ext cx="6248400" cy="3561398"/>
        </p:xfrm>
        <a:graphic>
          <a:graphicData uri="http://schemas.openxmlformats.org/drawingml/2006/table">
            <a:tbl>
              <a:tblPr/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Delay (</a:t>
                      </a: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ps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9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0528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0528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528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66800" y="5029200"/>
            <a:ext cx="7696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i="1" dirty="0">
                <a:latin typeface="Times New Roman" pitchFamily="18" charset="0"/>
                <a:cs typeface="Arial" charset="0"/>
              </a:rPr>
              <a:t>?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6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</a:rPr>
              <a:t>Single-Cycle Performance Example</a:t>
            </a:r>
          </a:p>
        </p:txBody>
      </p:sp>
    </p:spTree>
    <p:extLst>
      <p:ext uri="{BB962C8B-B14F-4D97-AF65-F5344CB8AC3E}">
        <p14:creationId xmlns:p14="http://schemas.microsoft.com/office/powerpoint/2010/main" val="3905350794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5286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07381129"/>
              </p:ext>
            </p:extLst>
          </p:nvPr>
        </p:nvGraphicFramePr>
        <p:xfrm>
          <a:off x="1676400" y="1143000"/>
          <a:ext cx="6248400" cy="3561398"/>
        </p:xfrm>
        <a:graphic>
          <a:graphicData uri="http://schemas.openxmlformats.org/drawingml/2006/table">
            <a:tbl>
              <a:tblPr/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Delay (</a:t>
                      </a: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ps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9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0528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0528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528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66800" y="5029200"/>
            <a:ext cx="7696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pcq_PC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+ 2</a:t>
            </a:r>
            <a:r>
              <a:rPr lang="en-US" sz="2600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>
                <a:latin typeface="Times New Roman" pitchFamily="18" charset="0"/>
                <a:cs typeface="Arial" charset="0"/>
              </a:rPr>
              <a:t>mem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read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    = [30 + 2(250) + 150 + 25 + 200 + 20] </a:t>
            </a:r>
            <a:r>
              <a:rPr lang="en-US" sz="2600" dirty="0" err="1">
                <a:latin typeface="Times New Roman" pitchFamily="18" charset="0"/>
                <a:cs typeface="Arial" charset="0"/>
              </a:rPr>
              <a:t>ps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    = 925 </a:t>
            </a:r>
            <a:r>
              <a:rPr lang="en-US" sz="2600" dirty="0" err="1">
                <a:latin typeface="Times New Roman" pitchFamily="18" charset="0"/>
                <a:cs typeface="Arial" charset="0"/>
              </a:rPr>
              <a:t>ps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6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</a:rPr>
              <a:t>Single-Cycle Performance Example</a:t>
            </a:r>
          </a:p>
        </p:txBody>
      </p:sp>
    </p:spTree>
    <p:extLst>
      <p:ext uri="{BB962C8B-B14F-4D97-AF65-F5344CB8AC3E}">
        <p14:creationId xmlns:p14="http://schemas.microsoft.com/office/powerpoint/2010/main" val="3789477213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13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9914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9914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90600" y="1295400"/>
            <a:ext cx="7696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  <a:cs typeface="Arial" charset="0"/>
              </a:rPr>
              <a:t>Program with 100 billion instructions: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3200" i="1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3200" b="1" dirty="0">
                <a:latin typeface="Times New Roman" pitchFamily="18" charset="0"/>
                <a:cs typeface="Arial" charset="0"/>
              </a:rPr>
              <a:t>Execution Time</a:t>
            </a:r>
            <a:r>
              <a:rPr lang="en-US" sz="3200" dirty="0">
                <a:latin typeface="Times New Roman" pitchFamily="18" charset="0"/>
                <a:cs typeface="Arial" charset="0"/>
              </a:rPr>
              <a:t> = # instructions x CPI x </a:t>
            </a:r>
            <a:r>
              <a:rPr lang="en-US" sz="3200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3200" i="1" baseline="-25000" dirty="0">
                <a:latin typeface="Times New Roman" pitchFamily="18" charset="0"/>
                <a:cs typeface="Arial" charset="0"/>
              </a:rPr>
              <a:t>C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i="1" dirty="0">
                <a:latin typeface="Times New Roman" pitchFamily="18" charset="0"/>
                <a:cs typeface="Arial" charset="0"/>
              </a:rPr>
              <a:t>		            </a:t>
            </a:r>
            <a:r>
              <a:rPr lang="en-US" sz="3200" dirty="0">
                <a:latin typeface="Times New Roman" pitchFamily="18" charset="0"/>
                <a:cs typeface="Arial" charset="0"/>
              </a:rPr>
              <a:t>= (100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sz="3200" dirty="0">
                <a:latin typeface="Times New Roman" pitchFamily="18" charset="0"/>
                <a:cs typeface="Arial" charset="0"/>
              </a:rPr>
              <a:t>)(1)(925 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-12 </a:t>
            </a:r>
            <a:r>
              <a:rPr lang="en-US" sz="3200" dirty="0">
                <a:latin typeface="Times New Roman" pitchFamily="18" charset="0"/>
                <a:cs typeface="Arial" charset="0"/>
              </a:rPr>
              <a:t>s)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  <a:cs typeface="Arial" charset="0"/>
              </a:rPr>
              <a:t>		            = </a:t>
            </a:r>
            <a:r>
              <a:rPr lang="en-US" sz="3200" b="1" dirty="0">
                <a:latin typeface="Times New Roman" pitchFamily="18" charset="0"/>
                <a:cs typeface="Arial" charset="0"/>
              </a:rPr>
              <a:t>92.5 seconds</a:t>
            </a:r>
            <a:r>
              <a:rPr lang="en-US" sz="3200" b="1" i="1" dirty="0">
                <a:latin typeface="Times New Roman" pitchFamily="18" charset="0"/>
                <a:cs typeface="Arial" charset="0"/>
              </a:rPr>
              <a:t>	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32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</a:rPr>
              <a:t>Single-Cycle Performance Example</a:t>
            </a:r>
          </a:p>
        </p:txBody>
      </p:sp>
    </p:spTree>
    <p:extLst>
      <p:ext uri="{BB962C8B-B14F-4D97-AF65-F5344CB8AC3E}">
        <p14:creationId xmlns:p14="http://schemas.microsoft.com/office/powerpoint/2010/main" val="3662684435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819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143000"/>
            <a:ext cx="7696200" cy="48006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Single-cycle: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simple</a:t>
            </a: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600" dirty="0"/>
              <a:t>cycle time limited by longest instruction (</a:t>
            </a:r>
            <a:r>
              <a:rPr lang="en-US" sz="2600" dirty="0" err="1">
                <a:latin typeface="Courier New" pitchFamily="49" charset="0"/>
              </a:rPr>
              <a:t>lw</a:t>
            </a:r>
            <a:r>
              <a:rPr lang="en-US" sz="2600" dirty="0"/>
              <a:t>)</a:t>
            </a: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600" dirty="0"/>
              <a:t>2 adders/ALUs &amp; 2 memories</a:t>
            </a:r>
          </a:p>
          <a:p>
            <a:pPr>
              <a:lnSpc>
                <a:spcPct val="90000"/>
              </a:lnSpc>
            </a:pPr>
            <a:r>
              <a:rPr lang="en-US" b="1" dirty="0" err="1"/>
              <a:t>Multicycle</a:t>
            </a:r>
            <a:r>
              <a:rPr lang="en-US" b="1" dirty="0"/>
              <a:t>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higher clock speed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simpler instructions run faster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reuse expensive hardware on multiple cycles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-  sequencing overhead paid many times</a:t>
            </a:r>
          </a:p>
          <a:p>
            <a:pPr>
              <a:lnSpc>
                <a:spcPct val="90000"/>
              </a:lnSpc>
            </a:pPr>
            <a:r>
              <a:rPr lang="en-US" b="1" dirty="0"/>
              <a:t>Same design steps: </a:t>
            </a:r>
            <a:r>
              <a:rPr lang="en-US" b="1" dirty="0" err="1"/>
              <a:t>datapath</a:t>
            </a:r>
            <a:r>
              <a:rPr lang="en-US" b="1" dirty="0"/>
              <a:t> &amp; control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MIPS Processor</a:t>
            </a:r>
          </a:p>
        </p:txBody>
      </p:sp>
    </p:spTree>
    <p:extLst>
      <p:ext uri="{BB962C8B-B14F-4D97-AF65-F5344CB8AC3E}">
        <p14:creationId xmlns:p14="http://schemas.microsoft.com/office/powerpoint/2010/main" val="1541174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411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219200"/>
            <a:ext cx="79248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Multiple implementations for a single architecture: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solidFill>
                  <a:schemeClr val="accent1"/>
                </a:solidFill>
              </a:rPr>
              <a:t>Single-cycle:</a:t>
            </a:r>
            <a:r>
              <a:rPr lang="en-US" dirty="0"/>
              <a:t> Each instruction executes in a single cycle</a:t>
            </a:r>
          </a:p>
          <a:p>
            <a:pPr lvl="1">
              <a:lnSpc>
                <a:spcPct val="90000"/>
              </a:lnSpc>
            </a:pPr>
            <a:r>
              <a:rPr lang="en-US" b="1" dirty="0" err="1">
                <a:solidFill>
                  <a:schemeClr val="accent1"/>
                </a:solidFill>
              </a:rPr>
              <a:t>Multicycle</a:t>
            </a:r>
            <a:r>
              <a:rPr lang="en-US" b="1" dirty="0">
                <a:solidFill>
                  <a:schemeClr val="accent1"/>
                </a:solidFill>
              </a:rPr>
              <a:t>:</a:t>
            </a:r>
            <a:r>
              <a:rPr lang="en-US" dirty="0"/>
              <a:t> Each instruction is broken into series of shorter steps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solidFill>
                  <a:schemeClr val="accent1"/>
                </a:solidFill>
              </a:rPr>
              <a:t>Pipelined:</a:t>
            </a:r>
            <a:r>
              <a:rPr lang="en-US" dirty="0"/>
              <a:t> Each instruction broken up into series of steps &amp; multiple instructions execute at once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Microarchitecture</a:t>
            </a:r>
          </a:p>
        </p:txBody>
      </p:sp>
    </p:spTree>
    <p:extLst>
      <p:ext uri="{BB962C8B-B14F-4D97-AF65-F5344CB8AC3E}">
        <p14:creationId xmlns:p14="http://schemas.microsoft.com/office/powerpoint/2010/main" val="30619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2182" name="Object 6"/>
          <p:cNvGraphicFramePr>
            <a:graphicFrameLocks noGrp="1" noChangeAspect="1"/>
          </p:cNvGraphicFramePr>
          <p:nvPr>
            <p:ph sz="half"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22011043"/>
              </p:ext>
            </p:extLst>
          </p:nvPr>
        </p:nvGraphicFramePr>
        <p:xfrm>
          <a:off x="883351" y="2304849"/>
          <a:ext cx="8444098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3258360" imgH="1058400" progId="Visio.Drawing.11">
                  <p:embed/>
                </p:oleObj>
              </mc:Choice>
              <mc:Fallback>
                <p:oleObj name="Visio" r:id="rId6" imgW="3258360" imgH="10584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3351" y="2304849"/>
                        <a:ext cx="8444098" cy="274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218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02191" name="Rectangle 1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79248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Replace Instruction and Data memories with a single unified memory – more realistic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State Elements</a:t>
            </a:r>
          </a:p>
        </p:txBody>
      </p:sp>
    </p:spTree>
    <p:extLst>
      <p:ext uri="{BB962C8B-B14F-4D97-AF65-F5344CB8AC3E}">
        <p14:creationId xmlns:p14="http://schemas.microsoft.com/office/powerpoint/2010/main" val="189035592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3205" name="Object 5"/>
          <p:cNvGraphicFramePr>
            <a:graphicFrameLocks noGrp="1" noChangeAspect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50065801"/>
              </p:ext>
            </p:extLst>
          </p:nvPr>
        </p:nvGraphicFramePr>
        <p:xfrm>
          <a:off x="1066800" y="2286000"/>
          <a:ext cx="7772400" cy="261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3864600" imgH="1358280" progId="Visio.Drawing.6">
                  <p:embed/>
                </p:oleObj>
              </mc:Choice>
              <mc:Fallback>
                <p:oleObj name="VISIO" r:id="rId7" imgW="3864600" imgH="13582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286000"/>
                        <a:ext cx="7772400" cy="2613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320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0320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03206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STEP 1: </a:t>
            </a:r>
            <a:r>
              <a:rPr lang="en-US" sz="3200" dirty="0">
                <a:latin typeface="Times New Roman" pitchFamily="18" charset="0"/>
                <a:cs typeface="Arial" charset="0"/>
              </a:rPr>
              <a:t>Fetch instruction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9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 err="1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900" dirty="0">
                <a:solidFill>
                  <a:schemeClr val="bg1"/>
                </a:solidFill>
                <a:latin typeface="+mj-lt"/>
              </a:rPr>
              <a:t>: Instruction Fetch</a:t>
            </a:r>
          </a:p>
        </p:txBody>
      </p:sp>
    </p:spTree>
    <p:extLst>
      <p:ext uri="{BB962C8B-B14F-4D97-AF65-F5344CB8AC3E}">
        <p14:creationId xmlns:p14="http://schemas.microsoft.com/office/powerpoint/2010/main" val="2416390857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5253" name="Object 5"/>
          <p:cNvGraphicFramePr>
            <a:graphicFrameLocks noGrp="1" noChangeAspect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74977269"/>
              </p:ext>
            </p:extLst>
          </p:nvPr>
        </p:nvGraphicFramePr>
        <p:xfrm>
          <a:off x="1066800" y="2263775"/>
          <a:ext cx="7772400" cy="261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3864600" imgH="1358280" progId="Visio.Drawing.6">
                  <p:embed/>
                </p:oleObj>
              </mc:Choice>
              <mc:Fallback>
                <p:oleObj name="VISIO" r:id="rId7" imgW="3864600" imgH="13582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263775"/>
                        <a:ext cx="7772400" cy="2613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525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0525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9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 err="1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900" dirty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9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900" dirty="0">
                <a:solidFill>
                  <a:schemeClr val="bg1"/>
                </a:solidFill>
                <a:latin typeface="+mj-lt"/>
              </a:rPr>
              <a:t> Register Read</a:t>
            </a: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4"/>
            </p:custDataLst>
          </p:nvPr>
        </p:nvSpPr>
        <p:spPr>
          <a:xfrm>
            <a:off x="914400" y="11430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>
                <a:solidFill>
                  <a:schemeClr val="accent1"/>
                </a:solidFill>
              </a:rPr>
              <a:t>STEP 2a: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Read source operands from RF</a:t>
            </a:r>
          </a:p>
        </p:txBody>
      </p:sp>
    </p:spTree>
    <p:extLst>
      <p:ext uri="{BB962C8B-B14F-4D97-AF65-F5344CB8AC3E}">
        <p14:creationId xmlns:p14="http://schemas.microsoft.com/office/powerpoint/2010/main" val="597118405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6277" name="Object 5"/>
          <p:cNvGraphicFramePr>
            <a:graphicFrameLocks noGrp="1" noChangeAspect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75757887"/>
              </p:ext>
            </p:extLst>
          </p:nvPr>
        </p:nvGraphicFramePr>
        <p:xfrm>
          <a:off x="990600" y="1828800"/>
          <a:ext cx="7772400" cy="362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3864600" imgH="1885320" progId="Visio.Drawing.6">
                  <p:embed/>
                </p:oleObj>
              </mc:Choice>
              <mc:Fallback>
                <p:oleObj name="VISIO" r:id="rId7" imgW="3864600" imgH="18853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828800"/>
                        <a:ext cx="7772400" cy="3625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627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0627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9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 err="1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900" dirty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9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900" dirty="0">
                <a:solidFill>
                  <a:schemeClr val="bg1"/>
                </a:solidFill>
                <a:latin typeface="+mj-lt"/>
              </a:rPr>
              <a:t> Immediate</a:t>
            </a: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4"/>
            </p:custDataLst>
          </p:nvPr>
        </p:nvSpPr>
        <p:spPr>
          <a:xfrm>
            <a:off x="914400" y="11430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>
                <a:solidFill>
                  <a:schemeClr val="accent1"/>
                </a:solidFill>
              </a:rPr>
              <a:t>STEP 2b:</a:t>
            </a:r>
            <a:r>
              <a:rPr lang="en-US" dirty="0"/>
              <a:t> Sign-extend the immediate</a:t>
            </a:r>
          </a:p>
        </p:txBody>
      </p:sp>
    </p:spTree>
    <p:extLst>
      <p:ext uri="{BB962C8B-B14F-4D97-AF65-F5344CB8AC3E}">
        <p14:creationId xmlns:p14="http://schemas.microsoft.com/office/powerpoint/2010/main" val="4166818307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8325" name="Object 5"/>
          <p:cNvGraphicFramePr>
            <a:graphicFrameLocks noGrp="1" noChangeAspect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61298968"/>
              </p:ext>
            </p:extLst>
          </p:nvPr>
        </p:nvGraphicFramePr>
        <p:xfrm>
          <a:off x="1143000" y="2435225"/>
          <a:ext cx="7772400" cy="251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5557680" imgH="1885320" progId="Visio.Drawing.6">
                  <p:embed/>
                </p:oleObj>
              </mc:Choice>
              <mc:Fallback>
                <p:oleObj name="VISIO" r:id="rId7" imgW="5557680" imgH="18853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435225"/>
                        <a:ext cx="7772400" cy="251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32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0832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9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 err="1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900" dirty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9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900" dirty="0">
                <a:solidFill>
                  <a:schemeClr val="bg1"/>
                </a:solidFill>
                <a:latin typeface="+mj-lt"/>
              </a:rPr>
              <a:t> Address</a:t>
            </a: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4"/>
            </p:custDataLst>
          </p:nvPr>
        </p:nvSpPr>
        <p:spPr>
          <a:xfrm>
            <a:off x="914400" y="11430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>
                <a:solidFill>
                  <a:schemeClr val="accent1"/>
                </a:solidFill>
              </a:rPr>
              <a:t>STEP 3:</a:t>
            </a:r>
            <a:r>
              <a:rPr lang="en-US" dirty="0"/>
              <a:t> Compute the memory address</a:t>
            </a:r>
          </a:p>
        </p:txBody>
      </p:sp>
    </p:spTree>
    <p:extLst>
      <p:ext uri="{BB962C8B-B14F-4D97-AF65-F5344CB8AC3E}">
        <p14:creationId xmlns:p14="http://schemas.microsoft.com/office/powerpoint/2010/main" val="2385345415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9349" name="Object 5"/>
          <p:cNvGraphicFramePr>
            <a:graphicFrameLocks noGrp="1" noChangeAspect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56996085"/>
              </p:ext>
            </p:extLst>
          </p:nvPr>
        </p:nvGraphicFramePr>
        <p:xfrm>
          <a:off x="1066800" y="2406650"/>
          <a:ext cx="7772400" cy="257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5557680" imgH="1929600" progId="Visio.Drawing.6">
                  <p:embed/>
                </p:oleObj>
              </mc:Choice>
              <mc:Fallback>
                <p:oleObj name="VISIO" r:id="rId7" imgW="5557680" imgH="19296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406650"/>
                        <a:ext cx="7772400" cy="257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934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0934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800" dirty="0" err="1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800" dirty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800" dirty="0">
                <a:solidFill>
                  <a:schemeClr val="bg1"/>
                </a:solidFill>
                <a:latin typeface="+mj-lt"/>
              </a:rPr>
              <a:t> Memory Read</a:t>
            </a: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4"/>
            </p:custDataLst>
          </p:nvPr>
        </p:nvSpPr>
        <p:spPr>
          <a:xfrm>
            <a:off x="914400" y="11430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>
                <a:solidFill>
                  <a:schemeClr val="accent1"/>
                </a:solidFill>
              </a:rPr>
              <a:t>STEP 4:</a:t>
            </a:r>
            <a:r>
              <a:rPr lang="en-US" dirty="0"/>
              <a:t> Read data from memory</a:t>
            </a:r>
          </a:p>
        </p:txBody>
      </p:sp>
    </p:spTree>
    <p:extLst>
      <p:ext uri="{BB962C8B-B14F-4D97-AF65-F5344CB8AC3E}">
        <p14:creationId xmlns:p14="http://schemas.microsoft.com/office/powerpoint/2010/main" val="2247609935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0373" name="Object 5"/>
          <p:cNvGraphicFramePr>
            <a:graphicFrameLocks noGrp="1" noChangeAspect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38788732"/>
              </p:ext>
            </p:extLst>
          </p:nvPr>
        </p:nvGraphicFramePr>
        <p:xfrm>
          <a:off x="1066800" y="2406650"/>
          <a:ext cx="7772400" cy="257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5557680" imgH="1929600" progId="Visio.Drawing.6">
                  <p:embed/>
                </p:oleObj>
              </mc:Choice>
              <mc:Fallback>
                <p:oleObj name="VISIO" r:id="rId7" imgW="5557680" imgH="19296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406650"/>
                        <a:ext cx="7772400" cy="257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037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1037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800" dirty="0" err="1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800" dirty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800" dirty="0">
                <a:solidFill>
                  <a:schemeClr val="bg1"/>
                </a:solidFill>
                <a:latin typeface="+mj-lt"/>
              </a:rPr>
              <a:t> Write Register</a:t>
            </a: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4"/>
            </p:custDataLst>
          </p:nvPr>
        </p:nvSpPr>
        <p:spPr>
          <a:xfrm>
            <a:off x="914400" y="11430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>
                <a:solidFill>
                  <a:schemeClr val="accent1"/>
                </a:solidFill>
              </a:rPr>
              <a:t>STEP 5:</a:t>
            </a:r>
            <a:r>
              <a:rPr lang="en-US" dirty="0"/>
              <a:t> Write data back to register file</a:t>
            </a:r>
          </a:p>
        </p:txBody>
      </p:sp>
    </p:spTree>
    <p:extLst>
      <p:ext uri="{BB962C8B-B14F-4D97-AF65-F5344CB8AC3E}">
        <p14:creationId xmlns:p14="http://schemas.microsoft.com/office/powerpoint/2010/main" val="766469904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1397" name="Object 5"/>
          <p:cNvGraphicFramePr>
            <a:graphicFrameLocks noGrp="1" noChangeAspect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86524817"/>
              </p:ext>
            </p:extLst>
          </p:nvPr>
        </p:nvGraphicFramePr>
        <p:xfrm>
          <a:off x="990600" y="2370138"/>
          <a:ext cx="7772400" cy="2649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5730120" imgH="2044080" progId="Visio.Drawing.6">
                  <p:embed/>
                </p:oleObj>
              </mc:Choice>
              <mc:Fallback>
                <p:oleObj name="VISIO" r:id="rId7" imgW="5730120" imgH="20440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370138"/>
                        <a:ext cx="7772400" cy="2649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139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1139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9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 err="1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900" dirty="0">
                <a:solidFill>
                  <a:schemeClr val="bg1"/>
                </a:solidFill>
                <a:latin typeface="+mj-lt"/>
              </a:rPr>
              <a:t>: Increment PC</a:t>
            </a: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4"/>
            </p:custDataLst>
          </p:nvPr>
        </p:nvSpPr>
        <p:spPr>
          <a:xfrm>
            <a:off x="914400" y="11430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>
                <a:solidFill>
                  <a:schemeClr val="accent1"/>
                </a:solidFill>
              </a:rPr>
              <a:t>STEP 6:</a:t>
            </a:r>
            <a:r>
              <a:rPr lang="en-US" dirty="0"/>
              <a:t> Increment PC</a:t>
            </a:r>
          </a:p>
        </p:txBody>
      </p:sp>
    </p:spTree>
    <p:extLst>
      <p:ext uri="{BB962C8B-B14F-4D97-AF65-F5344CB8AC3E}">
        <p14:creationId xmlns:p14="http://schemas.microsoft.com/office/powerpoint/2010/main" val="3954209197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2421" name="Object 5"/>
          <p:cNvGraphicFramePr>
            <a:graphicFrameLocks noGrp="1" noChangeAspect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51392733"/>
              </p:ext>
            </p:extLst>
          </p:nvPr>
        </p:nvGraphicFramePr>
        <p:xfrm>
          <a:off x="820394" y="2446338"/>
          <a:ext cx="8247406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5730120" imgH="2044080" progId="Visio.Drawing.6">
                  <p:embed/>
                </p:oleObj>
              </mc:Choice>
              <mc:Fallback>
                <p:oleObj name="VISIO" r:id="rId7" imgW="5730120" imgH="20440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394" y="2446338"/>
                        <a:ext cx="8247406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241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1242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12422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  <a:cs typeface="Arial" charset="0"/>
              </a:rPr>
              <a:t>Write data in </a:t>
            </a:r>
            <a:r>
              <a:rPr lang="en-US" sz="3200" dirty="0" err="1">
                <a:latin typeface="Courier New" pitchFamily="49" charset="0"/>
                <a:cs typeface="Arial" charset="0"/>
              </a:rPr>
              <a:t>rt</a:t>
            </a:r>
            <a:r>
              <a:rPr lang="en-US" sz="3200" dirty="0">
                <a:latin typeface="Times New Roman" pitchFamily="18" charset="0"/>
                <a:cs typeface="Arial" charset="0"/>
              </a:rPr>
              <a:t> to memory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sw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191202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4469" name="Object 5"/>
          <p:cNvGraphicFramePr>
            <a:graphicFrameLocks noGrp="1" noChangeAspect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76301155"/>
              </p:ext>
            </p:extLst>
          </p:nvPr>
        </p:nvGraphicFramePr>
        <p:xfrm>
          <a:off x="838200" y="2836863"/>
          <a:ext cx="8219464" cy="2801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5730120" imgH="2044080" progId="Visio.Drawing.6">
                  <p:embed/>
                </p:oleObj>
              </mc:Choice>
              <mc:Fallback>
                <p:oleObj name="VISIO" r:id="rId7" imgW="5730120" imgH="20440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836863"/>
                        <a:ext cx="8219464" cy="2801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446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1446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14470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Read from </a:t>
            </a:r>
            <a:r>
              <a:rPr lang="en-US" sz="3200" dirty="0" err="1">
                <a:latin typeface="Courier New" pitchFamily="49" charset="0"/>
                <a:cs typeface="Arial" charset="0"/>
              </a:rPr>
              <a:t>rs</a:t>
            </a:r>
            <a:r>
              <a:rPr lang="en-US" sz="3200" dirty="0">
                <a:latin typeface="Times New Roman" pitchFamily="18" charset="0"/>
                <a:cs typeface="Arial" charset="0"/>
              </a:rPr>
              <a:t> and </a:t>
            </a:r>
            <a:r>
              <a:rPr lang="en-US" sz="3200" dirty="0" err="1">
                <a:latin typeface="Courier New" pitchFamily="49" charset="0"/>
                <a:cs typeface="Arial" charset="0"/>
              </a:rPr>
              <a:t>rt</a:t>
            </a:r>
            <a:endParaRPr lang="en-US" sz="32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Write </a:t>
            </a:r>
            <a:r>
              <a:rPr lang="en-US" sz="3200" i="1" dirty="0" err="1">
                <a:latin typeface="Times New Roman" pitchFamily="18" charset="0"/>
                <a:cs typeface="Arial" charset="0"/>
              </a:rPr>
              <a:t>ALUResult</a:t>
            </a:r>
            <a:r>
              <a:rPr lang="en-US" sz="3200" dirty="0">
                <a:latin typeface="Times New Roman" pitchFamily="18" charset="0"/>
                <a:cs typeface="Arial" charset="0"/>
              </a:rPr>
              <a:t> to register file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Write to </a:t>
            </a:r>
            <a:r>
              <a:rPr lang="en-US" sz="3200" dirty="0" err="1">
                <a:latin typeface="Courier New" pitchFamily="49" charset="0"/>
                <a:cs typeface="Arial" charset="0"/>
              </a:rPr>
              <a:t>rd</a:t>
            </a:r>
            <a:r>
              <a:rPr lang="en-US" sz="3200" dirty="0">
                <a:latin typeface="Times New Roman" pitchFamily="18" charset="0"/>
                <a:cs typeface="Arial" charset="0"/>
              </a:rPr>
              <a:t> (instead of </a:t>
            </a:r>
            <a:r>
              <a:rPr lang="en-US" sz="3200" dirty="0" err="1">
                <a:latin typeface="Courier New" pitchFamily="49" charset="0"/>
                <a:cs typeface="Arial" charset="0"/>
              </a:rPr>
              <a:t>rt</a:t>
            </a:r>
            <a:r>
              <a:rPr lang="en-US" sz="3200" dirty="0">
                <a:latin typeface="Times New Roman" pitchFamily="18" charset="0"/>
                <a:cs typeface="Arial" charset="0"/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: R-Type</a:t>
            </a:r>
          </a:p>
        </p:txBody>
      </p:sp>
    </p:spTree>
    <p:extLst>
      <p:ext uri="{BB962C8B-B14F-4D97-AF65-F5344CB8AC3E}">
        <p14:creationId xmlns:p14="http://schemas.microsoft.com/office/powerpoint/2010/main" val="7701517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971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219200"/>
            <a:ext cx="7924800" cy="4953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3500" dirty="0"/>
              <a:t>Program execution time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14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b="1" dirty="0">
                <a:solidFill>
                  <a:schemeClr val="accent1"/>
                </a:solidFill>
              </a:rPr>
              <a:t>Execution Time = (#instructions)(cycles/instruction)(seconds/cycle)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1400" b="1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3500" dirty="0"/>
              <a:t>Definitions: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CPI: Cycles/instruction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clock period: seconds/cycle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IPC: instructions/cycle = IPC</a:t>
            </a:r>
          </a:p>
          <a:p>
            <a:pPr>
              <a:lnSpc>
                <a:spcPct val="90000"/>
              </a:lnSpc>
            </a:pPr>
            <a:r>
              <a:rPr lang="en-US" sz="3500" dirty="0"/>
              <a:t>Challenge is to satisfy constraints of: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Cost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Power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Performance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Processor Performance</a:t>
            </a:r>
          </a:p>
        </p:txBody>
      </p:sp>
    </p:spTree>
    <p:extLst>
      <p:ext uri="{BB962C8B-B14F-4D97-AF65-F5344CB8AC3E}">
        <p14:creationId xmlns:p14="http://schemas.microsoft.com/office/powerpoint/2010/main" val="6444069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5493" name="Object 5"/>
          <p:cNvGraphicFramePr>
            <a:graphicFrameLocks noGrp="1" noChangeAspect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63989599"/>
              </p:ext>
            </p:extLst>
          </p:nvPr>
        </p:nvGraphicFramePr>
        <p:xfrm>
          <a:off x="762000" y="2209800"/>
          <a:ext cx="8534400" cy="30303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5886360" imgH="2187000" progId="Visio.Drawing.6">
                  <p:embed/>
                </p:oleObj>
              </mc:Choice>
              <mc:Fallback>
                <p:oleObj name="VISIO" r:id="rId6" imgW="5886360" imgH="21870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209800"/>
                        <a:ext cx="8534400" cy="30303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549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 err="1">
                <a:latin typeface="Courier New" pitchFamily="49" charset="0"/>
                <a:cs typeface="Arial" charset="0"/>
              </a:rPr>
              <a:t>rs</a:t>
            </a:r>
            <a:r>
              <a:rPr lang="en-US" sz="3200" dirty="0">
                <a:latin typeface="Times New Roman" pitchFamily="18" charset="0"/>
                <a:cs typeface="Arial" charset="0"/>
              </a:rPr>
              <a:t> == </a:t>
            </a:r>
            <a:r>
              <a:rPr lang="en-US" sz="3200" dirty="0" err="1">
                <a:latin typeface="Courier New" pitchFamily="49" charset="0"/>
                <a:cs typeface="Arial" charset="0"/>
              </a:rPr>
              <a:t>rt</a:t>
            </a:r>
            <a:r>
              <a:rPr lang="en-US" sz="3200" dirty="0">
                <a:latin typeface="Times New Roman" pitchFamily="18" charset="0"/>
                <a:cs typeface="Arial" charset="0"/>
              </a:rPr>
              <a:t>?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BTA = </a:t>
            </a:r>
            <a:r>
              <a:rPr lang="en-US" sz="2900" dirty="0">
                <a:latin typeface="Times New Roman" pitchFamily="18" charset="0"/>
                <a:cs typeface="Arial" charset="0"/>
              </a:rPr>
              <a:t>(sign-extended immediate &lt;&lt; 2) + (PC+4)</a:t>
            </a:r>
          </a:p>
        </p:txBody>
      </p:sp>
      <p:sp>
        <p:nvSpPr>
          <p:cNvPr id="121549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beq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798697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0613" name="Object 5"/>
          <p:cNvGraphicFramePr>
            <a:graphicFrameLocks noGrp="1" noChangeAspect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20572704"/>
              </p:ext>
            </p:extLst>
          </p:nvPr>
        </p:nvGraphicFramePr>
        <p:xfrm>
          <a:off x="709230" y="1371600"/>
          <a:ext cx="8358570" cy="422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5743440" imgH="2904480" progId="Visio.Drawing.6">
                  <p:embed/>
                </p:oleObj>
              </mc:Choice>
              <mc:Fallback>
                <p:oleObj name="VISIO" r:id="rId6" imgW="5743440" imgH="2904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230" y="1371600"/>
                        <a:ext cx="8358570" cy="4226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061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2061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Processor</a:t>
            </a:r>
          </a:p>
        </p:txBody>
      </p:sp>
    </p:spTree>
    <p:extLst>
      <p:ext uri="{BB962C8B-B14F-4D97-AF65-F5344CB8AC3E}">
        <p14:creationId xmlns:p14="http://schemas.microsoft.com/office/powerpoint/2010/main" val="2719490414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2661" name="Object 5"/>
          <p:cNvGraphicFramePr>
            <a:graphicFrameLocks noGrp="1" noChangeAspect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0956771"/>
              </p:ext>
            </p:extLst>
          </p:nvPr>
        </p:nvGraphicFramePr>
        <p:xfrm>
          <a:off x="1905000" y="1174750"/>
          <a:ext cx="5562600" cy="518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135880" imgH="1990080" progId="Visio.Drawing.6">
                  <p:embed/>
                </p:oleObj>
              </mc:Choice>
              <mc:Fallback>
                <p:oleObj name="VISIO" r:id="rId6" imgW="2135880" imgH="19900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174750"/>
                        <a:ext cx="5562600" cy="5187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265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2266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Control</a:t>
            </a:r>
          </a:p>
        </p:txBody>
      </p:sp>
    </p:spTree>
    <p:extLst>
      <p:ext uri="{BB962C8B-B14F-4D97-AF65-F5344CB8AC3E}">
        <p14:creationId xmlns:p14="http://schemas.microsoft.com/office/powerpoint/2010/main" val="335817806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3687" name="Object 7"/>
          <p:cNvGraphicFramePr>
            <a:graphicFrameLocks noGrp="1" noChangeAspect="1"/>
          </p:cNvGraphicFramePr>
          <p:nvPr>
            <p:ph sz="half"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0784770"/>
              </p:ext>
            </p:extLst>
          </p:nvPr>
        </p:nvGraphicFramePr>
        <p:xfrm>
          <a:off x="2362200" y="2422525"/>
          <a:ext cx="6781800" cy="344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5743440" imgH="2916720" progId="Visio.Drawing.6">
                  <p:embed/>
                </p:oleObj>
              </mc:Choice>
              <mc:Fallback>
                <p:oleObj name="VISIO" r:id="rId6" imgW="5743440" imgH="2916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2422525"/>
                        <a:ext cx="6781800" cy="344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3686" name="Object 6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1293595"/>
              </p:ext>
            </p:extLst>
          </p:nvPr>
        </p:nvGraphicFramePr>
        <p:xfrm>
          <a:off x="685800" y="1295400"/>
          <a:ext cx="1905000" cy="149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1066320" imgH="837720" progId="Visio.Drawing.6">
                  <p:embed/>
                </p:oleObj>
              </mc:Choice>
              <mc:Fallback>
                <p:oleObj name="VISIO" r:id="rId8" imgW="1066320" imgH="837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295400"/>
                        <a:ext cx="1905000" cy="1497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368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Controller FSM: Fetch</a:t>
            </a:r>
          </a:p>
        </p:txBody>
      </p:sp>
    </p:spTree>
    <p:extLst>
      <p:ext uri="{BB962C8B-B14F-4D97-AF65-F5344CB8AC3E}">
        <p14:creationId xmlns:p14="http://schemas.microsoft.com/office/powerpoint/2010/main" val="1084929174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3476" name="Object 4"/>
          <p:cNvGraphicFramePr>
            <a:graphicFrameLocks noGrp="1" noChangeAspect="1"/>
          </p:cNvGraphicFramePr>
          <p:nvPr>
            <p:ph sz="half"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00290468"/>
              </p:ext>
            </p:extLst>
          </p:nvPr>
        </p:nvGraphicFramePr>
        <p:xfrm>
          <a:off x="2362200" y="2346325"/>
          <a:ext cx="6781800" cy="344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5743440" imgH="2916720" progId="Visio.Drawing.6">
                  <p:embed/>
                </p:oleObj>
              </mc:Choice>
              <mc:Fallback>
                <p:oleObj name="VISIO" r:id="rId6" imgW="5743440" imgH="2916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2346325"/>
                        <a:ext cx="6781800" cy="344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13477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12122573"/>
              </p:ext>
            </p:extLst>
          </p:nvPr>
        </p:nvGraphicFramePr>
        <p:xfrm>
          <a:off x="685800" y="1322387"/>
          <a:ext cx="1905000" cy="149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1066320" imgH="837720" progId="Visio.Drawing.6">
                  <p:embed/>
                </p:oleObj>
              </mc:Choice>
              <mc:Fallback>
                <p:oleObj name="VISIO" r:id="rId8" imgW="1066320" imgH="837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322387"/>
                        <a:ext cx="1905000" cy="1497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3475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Controller FSM: Fetch</a:t>
            </a:r>
          </a:p>
        </p:txBody>
      </p:sp>
    </p:spTree>
    <p:extLst>
      <p:ext uri="{BB962C8B-B14F-4D97-AF65-F5344CB8AC3E}">
        <p14:creationId xmlns:p14="http://schemas.microsoft.com/office/powerpoint/2010/main" val="4255873080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4166" name="Object 6"/>
          <p:cNvGraphicFramePr>
            <a:graphicFrameLocks noGrp="1" noChangeAspect="1"/>
          </p:cNvGraphicFramePr>
          <p:nvPr>
            <p:ph sz="half"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97874378"/>
              </p:ext>
            </p:extLst>
          </p:nvPr>
        </p:nvGraphicFramePr>
        <p:xfrm>
          <a:off x="762000" y="1152525"/>
          <a:ext cx="3581400" cy="151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1980720" imgH="837720" progId="Visio.Drawing.6">
                  <p:embed/>
                </p:oleObj>
              </mc:Choice>
              <mc:Fallback>
                <p:oleObj name="VISIO" r:id="rId6" imgW="1980720" imgH="837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152525"/>
                        <a:ext cx="3581400" cy="1514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4168" name="Object 8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04460034"/>
              </p:ext>
            </p:extLst>
          </p:nvPr>
        </p:nvGraphicFramePr>
        <p:xfrm>
          <a:off x="1219200" y="2817813"/>
          <a:ext cx="6781800" cy="343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5743440" imgH="2904480" progId="Visio.Drawing.6">
                  <p:embed/>
                </p:oleObj>
              </mc:Choice>
              <mc:Fallback>
                <p:oleObj name="VISIO" r:id="rId8" imgW="5743440" imgH="2904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817813"/>
                        <a:ext cx="6781800" cy="3430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4163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Controller FSM: Decode</a:t>
            </a:r>
          </a:p>
        </p:txBody>
      </p:sp>
    </p:spTree>
    <p:extLst>
      <p:ext uri="{BB962C8B-B14F-4D97-AF65-F5344CB8AC3E}">
        <p14:creationId xmlns:p14="http://schemas.microsoft.com/office/powerpoint/2010/main" val="2660188243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5190" name="Object 6"/>
          <p:cNvGraphicFramePr>
            <a:graphicFrameLocks noGrp="1" noChangeAspect="1"/>
          </p:cNvGraphicFramePr>
          <p:nvPr>
            <p:ph sz="half"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74910756"/>
              </p:ext>
            </p:extLst>
          </p:nvPr>
        </p:nvGraphicFramePr>
        <p:xfrm>
          <a:off x="685800" y="1066800"/>
          <a:ext cx="3810000" cy="298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381040" imgH="1866600" progId="Visio.Drawing.6">
                  <p:embed/>
                </p:oleObj>
              </mc:Choice>
              <mc:Fallback>
                <p:oleObj name="VISIO" r:id="rId6" imgW="2381040" imgH="18666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066800"/>
                        <a:ext cx="3810000" cy="298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5191" name="Object 7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93213147"/>
              </p:ext>
            </p:extLst>
          </p:nvPr>
        </p:nvGraphicFramePr>
        <p:xfrm>
          <a:off x="1600200" y="2700337"/>
          <a:ext cx="7315200" cy="3700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5743440" imgH="2904480" progId="Visio.Drawing.6">
                  <p:embed/>
                </p:oleObj>
              </mc:Choice>
              <mc:Fallback>
                <p:oleObj name="VISIO" r:id="rId8" imgW="5743440" imgH="2904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700337"/>
                        <a:ext cx="7315200" cy="3700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518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Controller FSM: Address</a:t>
            </a:r>
          </a:p>
        </p:txBody>
      </p:sp>
    </p:spTree>
    <p:extLst>
      <p:ext uri="{BB962C8B-B14F-4D97-AF65-F5344CB8AC3E}">
        <p14:creationId xmlns:p14="http://schemas.microsoft.com/office/powerpoint/2010/main" val="1865702594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5524" name="Object 4"/>
          <p:cNvGraphicFramePr>
            <a:graphicFrameLocks noGrp="1" noChangeAspect="1"/>
          </p:cNvGraphicFramePr>
          <p:nvPr>
            <p:ph sz="half"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97804029"/>
              </p:ext>
            </p:extLst>
          </p:nvPr>
        </p:nvGraphicFramePr>
        <p:xfrm>
          <a:off x="762000" y="1066800"/>
          <a:ext cx="3810000" cy="298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381040" imgH="1866600" progId="Visio.Drawing.6">
                  <p:embed/>
                </p:oleObj>
              </mc:Choice>
              <mc:Fallback>
                <p:oleObj name="VISIO" r:id="rId6" imgW="2381040" imgH="18666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066800"/>
                        <a:ext cx="3810000" cy="298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15525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59612185"/>
              </p:ext>
            </p:extLst>
          </p:nvPr>
        </p:nvGraphicFramePr>
        <p:xfrm>
          <a:off x="1752600" y="2547937"/>
          <a:ext cx="7315200" cy="3700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5743440" imgH="2904480" progId="Visio.Drawing.6">
                  <p:embed/>
                </p:oleObj>
              </mc:Choice>
              <mc:Fallback>
                <p:oleObj name="VISIO" r:id="rId8" imgW="5743440" imgH="2904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547937"/>
                        <a:ext cx="7315200" cy="3700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5523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Controller FSM: Address</a:t>
            </a:r>
          </a:p>
        </p:txBody>
      </p:sp>
    </p:spTree>
    <p:extLst>
      <p:ext uri="{BB962C8B-B14F-4D97-AF65-F5344CB8AC3E}">
        <p14:creationId xmlns:p14="http://schemas.microsoft.com/office/powerpoint/2010/main" val="746337459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6214" name="Object 6"/>
          <p:cNvGraphicFramePr>
            <a:graphicFrameLocks noGrp="1" noChangeAspect="1"/>
          </p:cNvGraphicFramePr>
          <p:nvPr>
            <p:ph sz="half"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9327812"/>
              </p:ext>
            </p:extLst>
          </p:nvPr>
        </p:nvGraphicFramePr>
        <p:xfrm>
          <a:off x="1905000" y="1047750"/>
          <a:ext cx="5562600" cy="520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4035960" imgH="3773520" progId="Visio.Drawing.6">
                  <p:embed/>
                </p:oleObj>
              </mc:Choice>
              <mc:Fallback>
                <p:oleObj name="VISIO" r:id="rId5" imgW="40359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047750"/>
                        <a:ext cx="5562600" cy="520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6211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Controller FSM: </a:t>
            </a:r>
            <a:r>
              <a:rPr lang="en-US" sz="4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075093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8261" name="Object 5"/>
          <p:cNvGraphicFramePr>
            <a:graphicFrameLocks noGrp="1" noChangeAspect="1"/>
          </p:cNvGraphicFramePr>
          <p:nvPr>
            <p:ph sz="half"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80753142"/>
              </p:ext>
            </p:extLst>
          </p:nvPr>
        </p:nvGraphicFramePr>
        <p:xfrm>
          <a:off x="1855574" y="1066800"/>
          <a:ext cx="5459626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4035960" imgH="3773520" progId="Visio.Drawing.6">
                  <p:embed/>
                </p:oleObj>
              </mc:Choice>
              <mc:Fallback>
                <p:oleObj name="VISIO" r:id="rId5" imgW="40359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5574" y="1066800"/>
                        <a:ext cx="5459626" cy="510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8259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Controller FSM: </a:t>
            </a:r>
            <a:r>
              <a:rPr lang="en-US" sz="4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sw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36470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387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143000"/>
            <a:ext cx="7696200" cy="495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Consider subset of MIPS instructions:</a:t>
            </a:r>
          </a:p>
          <a:p>
            <a:pPr lvl="1">
              <a:lnSpc>
                <a:spcPct val="90000"/>
              </a:lnSpc>
            </a:pPr>
            <a:r>
              <a:rPr lang="en-US" sz="2600" dirty="0"/>
              <a:t>R-type instructions: </a:t>
            </a:r>
            <a:r>
              <a:rPr lang="en-US" sz="2600" dirty="0">
                <a:latin typeface="Courier New" pitchFamily="49" charset="0"/>
              </a:rPr>
              <a:t>and</a:t>
            </a:r>
            <a:r>
              <a:rPr lang="en-US" sz="2600" dirty="0"/>
              <a:t>, </a:t>
            </a:r>
            <a:r>
              <a:rPr lang="en-US" sz="2600" dirty="0">
                <a:latin typeface="Courier New" pitchFamily="49" charset="0"/>
              </a:rPr>
              <a:t>or</a:t>
            </a:r>
            <a:r>
              <a:rPr lang="en-US" sz="2600" dirty="0"/>
              <a:t>, </a:t>
            </a:r>
            <a:r>
              <a:rPr lang="en-US" sz="2600" dirty="0">
                <a:latin typeface="Courier New" pitchFamily="49" charset="0"/>
              </a:rPr>
              <a:t>add</a:t>
            </a:r>
            <a:r>
              <a:rPr lang="en-US" sz="2600" dirty="0"/>
              <a:t>, </a:t>
            </a:r>
            <a:r>
              <a:rPr lang="en-US" sz="2600" dirty="0">
                <a:latin typeface="Courier New" pitchFamily="49" charset="0"/>
              </a:rPr>
              <a:t>sub</a:t>
            </a:r>
            <a:r>
              <a:rPr lang="en-US" sz="2600" dirty="0"/>
              <a:t>, </a:t>
            </a:r>
            <a:r>
              <a:rPr lang="en-US" sz="2600" dirty="0" err="1">
                <a:latin typeface="Courier New" pitchFamily="49" charset="0"/>
              </a:rPr>
              <a:t>slt</a:t>
            </a:r>
            <a:endParaRPr lang="en-US" sz="2600" dirty="0">
              <a:latin typeface="Courier New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sz="2600" dirty="0"/>
              <a:t>Memory instructions: </a:t>
            </a:r>
            <a:r>
              <a:rPr lang="en-US" sz="2600" dirty="0" err="1">
                <a:latin typeface="Courier New" pitchFamily="49" charset="0"/>
              </a:rPr>
              <a:t>lw</a:t>
            </a:r>
            <a:r>
              <a:rPr lang="en-US" sz="2600" dirty="0"/>
              <a:t>, </a:t>
            </a:r>
            <a:r>
              <a:rPr lang="en-US" sz="2600" dirty="0" err="1">
                <a:latin typeface="Courier New" pitchFamily="49" charset="0"/>
              </a:rPr>
              <a:t>sw</a:t>
            </a:r>
            <a:endParaRPr lang="en-US" sz="2600" dirty="0">
              <a:latin typeface="Courier New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sz="2600" dirty="0"/>
              <a:t>Branch instructions: </a:t>
            </a:r>
            <a:r>
              <a:rPr lang="en-US" sz="2600" dirty="0" err="1">
                <a:latin typeface="Courier New" pitchFamily="49" charset="0"/>
              </a:rPr>
              <a:t>beq</a:t>
            </a:r>
            <a:endParaRPr lang="en-US" sz="2600" dirty="0">
              <a:latin typeface="Courier New" pitchFamily="49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dirty="0">
              <a:latin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MIPS Processor</a:t>
            </a:r>
          </a:p>
        </p:txBody>
      </p:sp>
    </p:spTree>
    <p:extLst>
      <p:ext uri="{BB962C8B-B14F-4D97-AF65-F5344CB8AC3E}">
        <p14:creationId xmlns:p14="http://schemas.microsoft.com/office/powerpoint/2010/main" val="11843486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9285" name="Object 5"/>
          <p:cNvGraphicFramePr>
            <a:graphicFrameLocks noGrp="1" noChangeAspect="1"/>
          </p:cNvGraphicFramePr>
          <p:nvPr>
            <p:ph sz="half"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29573479"/>
              </p:ext>
            </p:extLst>
          </p:nvPr>
        </p:nvGraphicFramePr>
        <p:xfrm>
          <a:off x="1752600" y="1204913"/>
          <a:ext cx="5638800" cy="527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4035960" imgH="3773520" progId="Visio.Drawing.6">
                  <p:embed/>
                </p:oleObj>
              </mc:Choice>
              <mc:Fallback>
                <p:oleObj name="VISIO" r:id="rId5" imgW="40359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204913"/>
                        <a:ext cx="5638800" cy="5272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928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Controller FSM: R-Type</a:t>
            </a:r>
          </a:p>
        </p:txBody>
      </p:sp>
    </p:spTree>
    <p:extLst>
      <p:ext uri="{BB962C8B-B14F-4D97-AF65-F5344CB8AC3E}">
        <p14:creationId xmlns:p14="http://schemas.microsoft.com/office/powerpoint/2010/main" val="1358063323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0309" name="Object 5"/>
          <p:cNvGraphicFramePr>
            <a:graphicFrameLocks noGrp="1" noChangeAspect="1"/>
          </p:cNvGraphicFramePr>
          <p:nvPr>
            <p:ph sz="half"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20236279"/>
              </p:ext>
            </p:extLst>
          </p:nvPr>
        </p:nvGraphicFramePr>
        <p:xfrm>
          <a:off x="1295400" y="1138238"/>
          <a:ext cx="5791200" cy="541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4035960" imgH="3773520" progId="Visio.Drawing.6">
                  <p:embed/>
                </p:oleObj>
              </mc:Choice>
              <mc:Fallback>
                <p:oleObj name="VISIO" r:id="rId5" imgW="40359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138238"/>
                        <a:ext cx="5791200" cy="5414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0307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Controller FSM: </a:t>
            </a:r>
            <a:r>
              <a:rPr lang="en-US" sz="4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beq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915656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2117" name="Object 5"/>
          <p:cNvGraphicFramePr>
            <a:graphicFrameLocks noGrp="1" noChangeAspect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57551967"/>
              </p:ext>
            </p:extLst>
          </p:nvPr>
        </p:nvGraphicFramePr>
        <p:xfrm>
          <a:off x="1295400" y="995005"/>
          <a:ext cx="5943600" cy="5558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4035960" imgH="3773520" progId="Visio.Drawing.6">
                  <p:embed/>
                </p:oleObj>
              </mc:Choice>
              <mc:Fallback>
                <p:oleObj name="VISIO" r:id="rId6" imgW="40359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995005"/>
                        <a:ext cx="5943600" cy="55581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211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4211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Controller FSM</a:t>
            </a:r>
          </a:p>
        </p:txBody>
      </p:sp>
    </p:spTree>
    <p:extLst>
      <p:ext uri="{BB962C8B-B14F-4D97-AF65-F5344CB8AC3E}">
        <p14:creationId xmlns:p14="http://schemas.microsoft.com/office/powerpoint/2010/main" val="2250378445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1334" name="Object 6"/>
          <p:cNvGraphicFramePr>
            <a:graphicFrameLocks noGrp="1" noChangeAspect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02635252"/>
              </p:ext>
            </p:extLst>
          </p:nvPr>
        </p:nvGraphicFramePr>
        <p:xfrm>
          <a:off x="1219200" y="1219200"/>
          <a:ext cx="6781800" cy="5170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4950360" imgH="3773520" progId="Visio.Drawing.6">
                  <p:embed/>
                </p:oleObj>
              </mc:Choice>
              <mc:Fallback>
                <p:oleObj name="VISIO" r:id="rId6" imgW="49503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219200"/>
                        <a:ext cx="6781800" cy="5170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133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5133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addi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600233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7573" name="Object 5"/>
          <p:cNvGraphicFramePr>
            <a:graphicFrameLocks noGrp="1" noChangeAspect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81014749"/>
              </p:ext>
            </p:extLst>
          </p:nvPr>
        </p:nvGraphicFramePr>
        <p:xfrm>
          <a:off x="1219200" y="1219200"/>
          <a:ext cx="6781800" cy="5170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4950360" imgH="3773520" progId="Visio.Drawing.6">
                  <p:embed/>
                </p:oleObj>
              </mc:Choice>
              <mc:Fallback>
                <p:oleObj name="VISIO" r:id="rId6" imgW="49503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219200"/>
                        <a:ext cx="6781800" cy="5170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757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1757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Controller FSM: </a:t>
            </a:r>
            <a:r>
              <a:rPr lang="en-US" sz="4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addi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302959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2358" name="Object 6"/>
          <p:cNvGraphicFramePr>
            <a:graphicFrameLocks noGrp="1" noChangeAspect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73996478"/>
              </p:ext>
            </p:extLst>
          </p:nvPr>
        </p:nvGraphicFramePr>
        <p:xfrm>
          <a:off x="838200" y="1676400"/>
          <a:ext cx="8305800" cy="324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5886360" imgH="2301120" progId="Visio.Drawing.6">
                  <p:embed/>
                </p:oleObj>
              </mc:Choice>
              <mc:Fallback>
                <p:oleObj name="VISIO" r:id="rId6" imgW="5886360" imgH="23011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676400"/>
                        <a:ext cx="8305800" cy="324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235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5235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2443615351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3382" name="Object 6"/>
          <p:cNvGraphicFramePr>
            <a:graphicFrameLocks noGrp="1" noChangeAspect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27813722"/>
              </p:ext>
            </p:extLst>
          </p:nvPr>
        </p:nvGraphicFramePr>
        <p:xfrm>
          <a:off x="1219200" y="1219200"/>
          <a:ext cx="6754812" cy="5148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4950360" imgH="3773520" progId="Visio.Drawing.6">
                  <p:embed/>
                </p:oleObj>
              </mc:Choice>
              <mc:Fallback>
                <p:oleObj name="VISIO" r:id="rId6" imgW="49503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219200"/>
                        <a:ext cx="6754812" cy="5148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337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5338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Controller FSM: </a:t>
            </a:r>
            <a:r>
              <a:rPr lang="en-US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1367818740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9621" name="Object 5"/>
          <p:cNvGraphicFramePr>
            <a:graphicFrameLocks noGrp="1" noChangeAspect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07795696"/>
              </p:ext>
            </p:extLst>
          </p:nvPr>
        </p:nvGraphicFramePr>
        <p:xfrm>
          <a:off x="1219200" y="1219200"/>
          <a:ext cx="6754812" cy="5148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4950360" imgH="3773520" progId="Visio.Drawing.6">
                  <p:embed/>
                </p:oleObj>
              </mc:Choice>
              <mc:Fallback>
                <p:oleObj name="VISIO" r:id="rId6" imgW="49503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219200"/>
                        <a:ext cx="6754812" cy="5148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961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1962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Controller FSM: </a:t>
            </a:r>
            <a:r>
              <a:rPr lang="en-US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3424321373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404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54405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  <a:cs typeface="Arial" charset="0"/>
              </a:rPr>
              <a:t>Instructions take different number of cycles: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3 cycles: </a:t>
            </a:r>
            <a:r>
              <a:rPr lang="en-US" sz="2400" dirty="0" err="1">
                <a:latin typeface="Courier New" pitchFamily="49" charset="0"/>
                <a:cs typeface="Arial" charset="0"/>
              </a:rPr>
              <a:t>beq</a:t>
            </a:r>
            <a:r>
              <a:rPr lang="en-US" sz="2400" dirty="0">
                <a:latin typeface="Times New Roman" pitchFamily="18" charset="0"/>
                <a:cs typeface="Arial" charset="0"/>
              </a:rPr>
              <a:t>, </a:t>
            </a:r>
            <a:r>
              <a:rPr lang="en-US" sz="2400" dirty="0">
                <a:latin typeface="Courier New" pitchFamily="49" charset="0"/>
                <a:cs typeface="Arial" charset="0"/>
              </a:rPr>
              <a:t>j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4 cycles: R-Type, </a:t>
            </a:r>
            <a:r>
              <a:rPr lang="en-US" sz="2400" dirty="0" err="1">
                <a:latin typeface="Courier New" pitchFamily="49" charset="0"/>
                <a:cs typeface="Arial" charset="0"/>
              </a:rPr>
              <a:t>sw</a:t>
            </a:r>
            <a:r>
              <a:rPr lang="en-US" sz="2400" dirty="0">
                <a:latin typeface="Times New Roman" pitchFamily="18" charset="0"/>
                <a:cs typeface="Arial" charset="0"/>
              </a:rPr>
              <a:t>, </a:t>
            </a:r>
            <a:r>
              <a:rPr lang="en-US" sz="2400" dirty="0" err="1">
                <a:latin typeface="Courier New" pitchFamily="49" charset="0"/>
                <a:cs typeface="Arial" charset="0"/>
              </a:rPr>
              <a:t>addi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5 cycles: </a:t>
            </a:r>
            <a:r>
              <a:rPr lang="en-US" sz="2400" dirty="0" err="1">
                <a:latin typeface="Courier New" pitchFamily="49" charset="0"/>
                <a:cs typeface="Arial" charset="0"/>
              </a:rPr>
              <a:t>lw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  <a:cs typeface="Arial" charset="0"/>
              </a:rPr>
              <a:t>CPI is weighted average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  <a:cs typeface="Arial" charset="0"/>
              </a:rPr>
              <a:t>SPECINT2000 benchmark: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25% loads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10% stores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11% branches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2% jumps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52% R-type</a:t>
            </a:r>
            <a:endParaRPr lang="en-US" sz="2000" dirty="0">
              <a:latin typeface="Times New Roman" pitchFamily="18" charset="0"/>
              <a:cs typeface="Arial" charset="0"/>
            </a:endParaRP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</a:pPr>
            <a:endParaRPr lang="en-US" sz="100" b="1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000" b="1" dirty="0">
                <a:latin typeface="Times New Roman" pitchFamily="18" charset="0"/>
                <a:cs typeface="Arial" charset="0"/>
              </a:rPr>
              <a:t>Average CPI = </a:t>
            </a:r>
            <a:r>
              <a:rPr lang="en-US" sz="2000" dirty="0">
                <a:latin typeface="Times New Roman" pitchFamily="18" charset="0"/>
                <a:cs typeface="Arial" charset="0"/>
              </a:rPr>
              <a:t>(0.11 + 0.2)(3) + (0.52 + 0.10)(4) + (0.25)(5) </a:t>
            </a:r>
            <a:r>
              <a:rPr lang="en-US" sz="2000" b="1" dirty="0">
                <a:latin typeface="Times New Roman" pitchFamily="18" charset="0"/>
                <a:cs typeface="Arial" charset="0"/>
              </a:rPr>
              <a:t>= 4.12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Processor Performance</a:t>
            </a:r>
          </a:p>
        </p:txBody>
      </p:sp>
    </p:spTree>
    <p:extLst>
      <p:ext uri="{BB962C8B-B14F-4D97-AF65-F5344CB8AC3E}">
        <p14:creationId xmlns:p14="http://schemas.microsoft.com/office/powerpoint/2010/main" val="124395532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21670" name="Object 6"/>
          <p:cNvGraphicFramePr>
            <a:graphicFrameLocks noGrp="1" noChangeAspect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32534913"/>
              </p:ext>
            </p:extLst>
          </p:nvPr>
        </p:nvGraphicFramePr>
        <p:xfrm>
          <a:off x="762000" y="2393950"/>
          <a:ext cx="7772400" cy="393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5743440" imgH="2904480" progId="Visio.Drawing.6">
                  <p:embed/>
                </p:oleObj>
              </mc:Choice>
              <mc:Fallback>
                <p:oleObj name="VISIO" r:id="rId7" imgW="5743440" imgH="2904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393950"/>
                        <a:ext cx="7772400" cy="393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166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2166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2166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 err="1">
                <a:latin typeface="Times New Roman" pitchFamily="18" charset="0"/>
                <a:cs typeface="Arial" charset="0"/>
              </a:rPr>
              <a:t>Multicycle</a:t>
            </a:r>
            <a:r>
              <a:rPr lang="en-US" sz="3200" dirty="0">
                <a:latin typeface="Times New Roman" pitchFamily="18" charset="0"/>
                <a:cs typeface="Arial" charset="0"/>
              </a:rPr>
              <a:t> critical path: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i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  	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 =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latin typeface="Times New Roman" pitchFamily="18" charset="0"/>
                <a:cs typeface="Arial" charset="0"/>
              </a:rPr>
              <a:t>pcq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 + max(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800" b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+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,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mem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) +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800" b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000" b="1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Processor Performance</a:t>
            </a:r>
          </a:p>
        </p:txBody>
      </p:sp>
    </p:spTree>
    <p:extLst>
      <p:ext uri="{BB962C8B-B14F-4D97-AF65-F5344CB8AC3E}">
        <p14:creationId xmlns:p14="http://schemas.microsoft.com/office/powerpoint/2010/main" val="156104402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435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219200"/>
            <a:ext cx="7696200" cy="495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Determines everything about a processor: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PC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32 registers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Memory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Architectural State</a:t>
            </a:r>
          </a:p>
        </p:txBody>
      </p:sp>
    </p:spTree>
    <p:extLst>
      <p:ext uri="{BB962C8B-B14F-4D97-AF65-F5344CB8AC3E}">
        <p14:creationId xmlns:p14="http://schemas.microsoft.com/office/powerpoint/2010/main" val="19811974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3238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8842123"/>
              </p:ext>
            </p:extLst>
          </p:nvPr>
        </p:nvGraphicFramePr>
        <p:xfrm>
          <a:off x="1676400" y="1143000"/>
          <a:ext cx="6248400" cy="3561398"/>
        </p:xfrm>
        <a:graphic>
          <a:graphicData uri="http://schemas.openxmlformats.org/drawingml/2006/table">
            <a:tbl>
              <a:tblPr/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Delay (</a:t>
                      </a: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ps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9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0323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0323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323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447800" y="4800600"/>
            <a:ext cx="6934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i="1" dirty="0">
                <a:latin typeface="Times New Roman" pitchFamily="18" charset="0"/>
                <a:cs typeface="Arial" charset="0"/>
              </a:rPr>
              <a:t>?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6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Performance Example</a:t>
            </a:r>
          </a:p>
        </p:txBody>
      </p:sp>
    </p:spTree>
    <p:extLst>
      <p:ext uri="{BB962C8B-B14F-4D97-AF65-F5344CB8AC3E}">
        <p14:creationId xmlns:p14="http://schemas.microsoft.com/office/powerpoint/2010/main" val="3965849614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3238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90422855"/>
              </p:ext>
            </p:extLst>
          </p:nvPr>
        </p:nvGraphicFramePr>
        <p:xfrm>
          <a:off x="1676400" y="1143000"/>
          <a:ext cx="6248400" cy="3561398"/>
        </p:xfrm>
        <a:graphic>
          <a:graphicData uri="http://schemas.openxmlformats.org/drawingml/2006/table">
            <a:tbl>
              <a:tblPr/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Delay (</a:t>
                      </a: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ps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9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0323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0323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323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447800" y="4800600"/>
            <a:ext cx="6934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26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="1" i="1" baseline="-25000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pcq_PC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max(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600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600" dirty="0">
                <a:latin typeface="Times New Roman" pitchFamily="18" charset="0"/>
                <a:cs typeface="Arial" charset="0"/>
              </a:rPr>
              <a:t>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,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mem</a:t>
            </a:r>
            <a:r>
              <a:rPr lang="en-US" sz="2600" dirty="0">
                <a:latin typeface="Times New Roman" pitchFamily="18" charset="0"/>
                <a:cs typeface="Arial" charset="0"/>
              </a:rPr>
              <a:t>)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    =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pcq_PC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mem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    = [30 + 25 + 250 + 20] </a:t>
            </a:r>
            <a:r>
              <a:rPr lang="en-US" sz="2600" dirty="0" err="1">
                <a:latin typeface="Times New Roman" pitchFamily="18" charset="0"/>
                <a:cs typeface="Arial" charset="0"/>
              </a:rPr>
              <a:t>ps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    = 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325 </a:t>
            </a:r>
            <a:r>
              <a:rPr lang="en-US" sz="2600" b="1" dirty="0" err="1">
                <a:latin typeface="Times New Roman" pitchFamily="18" charset="0"/>
                <a:cs typeface="Arial" charset="0"/>
              </a:rPr>
              <a:t>ps</a:t>
            </a:r>
            <a:endParaRPr lang="en-US" sz="2600" b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6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Performance Example</a:t>
            </a:r>
          </a:p>
        </p:txBody>
      </p:sp>
    </p:spTree>
    <p:extLst>
      <p:ext uri="{BB962C8B-B14F-4D97-AF65-F5344CB8AC3E}">
        <p14:creationId xmlns:p14="http://schemas.microsoft.com/office/powerpoint/2010/main" val="3410223302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37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0938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938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" y="1295400"/>
            <a:ext cx="7696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>
                <a:latin typeface="Times New Roman" pitchFamily="18" charset="0"/>
                <a:cs typeface="Arial" charset="0"/>
              </a:rPr>
              <a:t>For a program with 100 billion instructions executing on a multicycle MIPS processor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>
                <a:latin typeface="Times New Roman" pitchFamily="18" charset="0"/>
                <a:cs typeface="Arial" charset="0"/>
              </a:rPr>
              <a:t>CPI = 4.12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i="1">
                <a:latin typeface="Times New Roman" pitchFamily="18" charset="0"/>
                <a:cs typeface="Arial" charset="0"/>
              </a:rPr>
              <a:t>T</a:t>
            </a:r>
            <a:r>
              <a:rPr lang="en-US" sz="1800" i="1" baseline="-25000">
                <a:latin typeface="Times New Roman" pitchFamily="18" charset="0"/>
                <a:cs typeface="Arial" charset="0"/>
              </a:rPr>
              <a:t>c</a:t>
            </a:r>
            <a:r>
              <a:rPr lang="en-US" sz="1800">
                <a:latin typeface="Times New Roman" pitchFamily="18" charset="0"/>
                <a:cs typeface="Arial" charset="0"/>
              </a:rPr>
              <a:t> = 325 ps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000" i="1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000">
                <a:latin typeface="Times New Roman" pitchFamily="18" charset="0"/>
                <a:cs typeface="Arial" charset="0"/>
              </a:rPr>
              <a:t>Execution Time =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Chapter 7 :: Topics</a:t>
            </a:r>
          </a:p>
        </p:txBody>
      </p:sp>
    </p:spTree>
    <p:extLst>
      <p:ext uri="{BB962C8B-B14F-4D97-AF65-F5344CB8AC3E}">
        <p14:creationId xmlns:p14="http://schemas.microsoft.com/office/powerpoint/2010/main" val="3380761401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42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1142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11429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" y="1295400"/>
            <a:ext cx="7696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>
                <a:latin typeface="Times New Roman" pitchFamily="18" charset="0"/>
                <a:cs typeface="Arial" charset="0"/>
              </a:rPr>
              <a:t>For a program with 100 billion instructions executing on a multicycle MIPS processor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>
                <a:latin typeface="Times New Roman" pitchFamily="18" charset="0"/>
                <a:cs typeface="Arial" charset="0"/>
              </a:rPr>
              <a:t>CPI = 4.12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i="1">
                <a:latin typeface="Times New Roman" pitchFamily="18" charset="0"/>
                <a:cs typeface="Arial" charset="0"/>
              </a:rPr>
              <a:t>T</a:t>
            </a:r>
            <a:r>
              <a:rPr lang="en-US" sz="1800" i="1" baseline="-25000">
                <a:latin typeface="Times New Roman" pitchFamily="18" charset="0"/>
                <a:cs typeface="Arial" charset="0"/>
              </a:rPr>
              <a:t>c</a:t>
            </a:r>
            <a:r>
              <a:rPr lang="en-US" sz="1800">
                <a:latin typeface="Times New Roman" pitchFamily="18" charset="0"/>
                <a:cs typeface="Arial" charset="0"/>
              </a:rPr>
              <a:t> = 325 ps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000" i="1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000">
                <a:latin typeface="Times New Roman" pitchFamily="18" charset="0"/>
                <a:cs typeface="Arial" charset="0"/>
              </a:rPr>
              <a:t>Execution Time = (# instructions)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× </a:t>
            </a:r>
            <a:r>
              <a:rPr lang="en-US" sz="2000">
                <a:latin typeface="Times New Roman" pitchFamily="18" charset="0"/>
                <a:cs typeface="Arial" charset="0"/>
              </a:rPr>
              <a:t>CPI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sz="2000">
                <a:latin typeface="Times New Roman" pitchFamily="18" charset="0"/>
                <a:cs typeface="Arial" charset="0"/>
              </a:rPr>
              <a:t> </a:t>
            </a:r>
            <a:r>
              <a:rPr lang="en-US" sz="2000" i="1">
                <a:latin typeface="Times New Roman" pitchFamily="18" charset="0"/>
                <a:cs typeface="Arial" charset="0"/>
              </a:rPr>
              <a:t>T</a:t>
            </a:r>
            <a:r>
              <a:rPr lang="en-US" sz="2000" i="1" baseline="-25000">
                <a:latin typeface="Times New Roman" pitchFamily="18" charset="0"/>
                <a:cs typeface="Arial" charset="0"/>
              </a:rPr>
              <a:t>c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i="1">
                <a:latin typeface="Times New Roman" pitchFamily="18" charset="0"/>
                <a:cs typeface="Arial" charset="0"/>
              </a:rPr>
              <a:t>		            </a:t>
            </a:r>
            <a:r>
              <a:rPr lang="en-US" sz="2000">
                <a:latin typeface="Times New Roman" pitchFamily="18" charset="0"/>
                <a:cs typeface="Arial" charset="0"/>
              </a:rPr>
              <a:t>= (100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2000" baseline="30000"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sz="2000">
                <a:latin typeface="Times New Roman" pitchFamily="18" charset="0"/>
                <a:cs typeface="Arial" charset="0"/>
              </a:rPr>
              <a:t>)(4.12)(325 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2000" baseline="30000">
                <a:latin typeface="Times New Roman" pitchFamily="18" charset="0"/>
                <a:cs typeface="Times New Roman" pitchFamily="18" charset="0"/>
              </a:rPr>
              <a:t>-12</a:t>
            </a:r>
            <a:r>
              <a:rPr lang="en-US" sz="2000">
                <a:latin typeface="Times New Roman" pitchFamily="18" charset="0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>
                <a:latin typeface="Times New Roman" pitchFamily="18" charset="0"/>
                <a:cs typeface="Arial" charset="0"/>
              </a:rPr>
              <a:t>		            = 133.9 seconds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i="1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>
                <a:latin typeface="Times New Roman" pitchFamily="18" charset="0"/>
                <a:cs typeface="Arial" charset="0"/>
              </a:rPr>
              <a:t>This is </a:t>
            </a:r>
            <a:r>
              <a:rPr lang="en-US" sz="2000">
                <a:solidFill>
                  <a:srgbClr val="FF3300"/>
                </a:solidFill>
                <a:latin typeface="Times New Roman" pitchFamily="18" charset="0"/>
                <a:cs typeface="Arial" charset="0"/>
              </a:rPr>
              <a:t>slower</a:t>
            </a:r>
            <a:r>
              <a:rPr lang="en-US" sz="2000">
                <a:latin typeface="Times New Roman" pitchFamily="18" charset="0"/>
                <a:cs typeface="Arial" charset="0"/>
              </a:rPr>
              <a:t> than the single-cycle processor (92.5 seconds). Why?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881276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33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0733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733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90600" y="1295400"/>
            <a:ext cx="7696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  <a:cs typeface="Arial" charset="0"/>
              </a:rPr>
              <a:t>Program with 100 billion instructions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1000" i="1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  <a:cs typeface="Arial" charset="0"/>
              </a:rPr>
              <a:t>Execution Time = </a:t>
            </a:r>
            <a:r>
              <a:rPr lang="en-US" sz="2600" dirty="0">
                <a:latin typeface="Times New Roman" pitchFamily="18" charset="0"/>
                <a:cs typeface="Arial" charset="0"/>
              </a:rPr>
              <a:t>(# instructions)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× </a:t>
            </a:r>
            <a:r>
              <a:rPr lang="en-US" sz="2600" dirty="0">
                <a:latin typeface="Times New Roman" pitchFamily="18" charset="0"/>
                <a:cs typeface="Arial" charset="0"/>
              </a:rPr>
              <a:t>CPI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sz="2600" dirty="0">
                <a:latin typeface="Times New Roman" pitchFamily="18" charset="0"/>
                <a:cs typeface="Arial" charset="0"/>
              </a:rPr>
              <a:t>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c</a:t>
            </a:r>
            <a:endParaRPr lang="en-US" sz="2600" i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i="1" dirty="0">
                <a:latin typeface="Times New Roman" pitchFamily="18" charset="0"/>
                <a:cs typeface="Arial" charset="0"/>
              </a:rPr>
              <a:t>		</a:t>
            </a:r>
            <a:r>
              <a:rPr lang="en-US" sz="2600" i="1" dirty="0">
                <a:latin typeface="Times New Roman" pitchFamily="18" charset="0"/>
                <a:cs typeface="Arial" charset="0"/>
              </a:rPr>
              <a:t>            </a:t>
            </a:r>
            <a:r>
              <a:rPr lang="en-US" sz="2600" dirty="0">
                <a:latin typeface="Times New Roman" pitchFamily="18" charset="0"/>
                <a:cs typeface="Arial" charset="0"/>
              </a:rPr>
              <a:t>= (100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2600" baseline="30000" dirty="0"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sz="2600" dirty="0">
                <a:latin typeface="Times New Roman" pitchFamily="18" charset="0"/>
                <a:cs typeface="Arial" charset="0"/>
              </a:rPr>
              <a:t>)(4.12)(325 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2600" baseline="30000" dirty="0">
                <a:latin typeface="Times New Roman" pitchFamily="18" charset="0"/>
                <a:cs typeface="Times New Roman" pitchFamily="18" charset="0"/>
              </a:rPr>
              <a:t>-12</a:t>
            </a:r>
            <a:r>
              <a:rPr lang="en-US" sz="2600" dirty="0">
                <a:latin typeface="Times New Roman" pitchFamily="18" charset="0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	            = 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133.9 seconds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000" i="1" dirty="0">
              <a:latin typeface="Times New Roman" pitchFamily="18" charset="0"/>
              <a:cs typeface="Arial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  <a:cs typeface="Arial" charset="0"/>
              </a:rPr>
              <a:t>This is </a:t>
            </a:r>
            <a:r>
              <a:rPr lang="en-US" sz="3200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slower</a:t>
            </a:r>
            <a:r>
              <a:rPr lang="en-US" sz="3200" dirty="0">
                <a:latin typeface="Times New Roman" pitchFamily="18" charset="0"/>
                <a:cs typeface="Arial" charset="0"/>
              </a:rPr>
              <a:t> than the single-cycle processor (92.5 seconds). Why?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Not all steps same length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Sequencing overhead for each step (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pcq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setup</a:t>
            </a:r>
            <a:r>
              <a:rPr lang="en-US" sz="2600" dirty="0">
                <a:latin typeface="Times New Roman" pitchFamily="18" charset="0"/>
                <a:cs typeface="Arial" charset="0"/>
              </a:rPr>
              <a:t>= 50 </a:t>
            </a:r>
            <a:r>
              <a:rPr lang="en-US" sz="2600" dirty="0" err="1">
                <a:latin typeface="Times New Roman" pitchFamily="18" charset="0"/>
                <a:cs typeface="Arial" charset="0"/>
              </a:rPr>
              <a:t>ps</a:t>
            </a:r>
            <a:r>
              <a:rPr lang="en-US" sz="2600" dirty="0">
                <a:latin typeface="Times New Roman" pitchFamily="18" charset="0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Performance Example</a:t>
            </a:r>
          </a:p>
        </p:txBody>
      </p:sp>
    </p:spTree>
    <p:extLst>
      <p:ext uri="{BB962C8B-B14F-4D97-AF65-F5344CB8AC3E}">
        <p14:creationId xmlns:p14="http://schemas.microsoft.com/office/powerpoint/2010/main" val="3952859342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8613" name="Object 5"/>
          <p:cNvGraphicFramePr>
            <a:graphicFrameLocks noGrp="1" noChangeAspect="1"/>
          </p:cNvGraphicFramePr>
          <p:nvPr>
            <p:ph sz="half"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21034447"/>
              </p:ext>
            </p:extLst>
          </p:nvPr>
        </p:nvGraphicFramePr>
        <p:xfrm>
          <a:off x="838200" y="1143000"/>
          <a:ext cx="8458200" cy="488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5587200" imgH="3225240" progId="Visio.Drawing.6">
                  <p:embed/>
                </p:oleObj>
              </mc:Choice>
              <mc:Fallback>
                <p:oleObj name="VISIO" r:id="rId6" imgW="5587200" imgH="32252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143000"/>
                        <a:ext cx="8458200" cy="488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861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861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Review: Single-Cycle Processor</a:t>
            </a:r>
          </a:p>
        </p:txBody>
      </p:sp>
    </p:spTree>
    <p:extLst>
      <p:ext uri="{BB962C8B-B14F-4D97-AF65-F5344CB8AC3E}">
        <p14:creationId xmlns:p14="http://schemas.microsoft.com/office/powerpoint/2010/main" val="387903010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9637" name="Object 5"/>
          <p:cNvGraphicFramePr>
            <a:graphicFrameLocks noGrp="1" noChangeAspect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61655588"/>
              </p:ext>
            </p:extLst>
          </p:nvPr>
        </p:nvGraphicFramePr>
        <p:xfrm>
          <a:off x="838200" y="1219200"/>
          <a:ext cx="8001000" cy="460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5844600" imgH="3361680" progId="Visio.Drawing.6">
                  <p:embed/>
                </p:oleObj>
              </mc:Choice>
              <mc:Fallback>
                <p:oleObj name="VISIO" r:id="rId6" imgW="5844600" imgH="33616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219200"/>
                        <a:ext cx="8001000" cy="460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963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963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Review: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Processor</a:t>
            </a:r>
          </a:p>
        </p:txBody>
      </p:sp>
    </p:spTree>
    <p:extLst>
      <p:ext uri="{BB962C8B-B14F-4D97-AF65-F5344CB8AC3E}">
        <p14:creationId xmlns:p14="http://schemas.microsoft.com/office/powerpoint/2010/main" val="1560198901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77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277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277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219200"/>
            <a:ext cx="7696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Temporal parallelism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Divide single-cycle processor into 5 stages: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Fetch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Decode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Execute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Memory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 err="1">
                <a:latin typeface="Times New Roman" pitchFamily="18" charset="0"/>
                <a:cs typeface="Arial" charset="0"/>
              </a:rPr>
              <a:t>Writeback</a:t>
            </a:r>
            <a:endParaRPr lang="en-US" sz="26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Add pipeline registers between stages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Pipelined MIPS Processor</a:t>
            </a:r>
          </a:p>
        </p:txBody>
      </p:sp>
    </p:spTree>
    <p:extLst>
      <p:ext uri="{BB962C8B-B14F-4D97-AF65-F5344CB8AC3E}">
        <p14:creationId xmlns:p14="http://schemas.microsoft.com/office/powerpoint/2010/main" val="929339638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5846" name="Object 6"/>
          <p:cNvGraphicFramePr>
            <a:graphicFrameLocks noGrp="1" noChangeAspect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03370943"/>
              </p:ext>
            </p:extLst>
          </p:nvPr>
        </p:nvGraphicFramePr>
        <p:xfrm>
          <a:off x="819680" y="1219200"/>
          <a:ext cx="8324320" cy="464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4961520" imgH="2768400" progId="Visio.Drawing.6">
                  <p:embed/>
                </p:oleObj>
              </mc:Choice>
              <mc:Fallback>
                <p:oleObj name="VISIO" r:id="rId6" imgW="4961520" imgH="27684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680" y="1219200"/>
                        <a:ext cx="8324320" cy="464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584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584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vs. Pipelined</a:t>
            </a:r>
          </a:p>
        </p:txBody>
      </p:sp>
    </p:spTree>
    <p:extLst>
      <p:ext uri="{BB962C8B-B14F-4D97-AF65-F5344CB8AC3E}">
        <p14:creationId xmlns:p14="http://schemas.microsoft.com/office/powerpoint/2010/main" val="286544287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5365" name="Object 5"/>
          <p:cNvGraphicFramePr>
            <a:graphicFrameLocks noGrp="1" noChangeAspect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1066754"/>
              </p:ext>
            </p:extLst>
          </p:nvPr>
        </p:nvGraphicFramePr>
        <p:xfrm>
          <a:off x="914400" y="1295400"/>
          <a:ext cx="8077200" cy="346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5682960" imgH="2439720" progId="Visio.Drawing.6">
                  <p:embed/>
                </p:oleObj>
              </mc:Choice>
              <mc:Fallback>
                <p:oleObj name="VISIO" r:id="rId6" imgW="5682960" imgH="2439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295400"/>
                        <a:ext cx="8077200" cy="346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536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9536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Pipelined Processor Abstraction</a:t>
            </a:r>
          </a:p>
        </p:txBody>
      </p:sp>
    </p:spTree>
    <p:extLst>
      <p:ext uri="{BB962C8B-B14F-4D97-AF65-F5344CB8AC3E}">
        <p14:creationId xmlns:p14="http://schemas.microsoft.com/office/powerpoint/2010/main" val="342906070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7365" name="Object 5"/>
          <p:cNvGraphicFramePr>
            <a:graphicFrameLocks noGrp="1" noChangeAspect="1"/>
          </p:cNvGraphicFramePr>
          <p:nvPr>
            <p:ph sz="half"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90271436"/>
              </p:ext>
            </p:extLst>
          </p:nvPr>
        </p:nvGraphicFramePr>
        <p:xfrm>
          <a:off x="762000" y="2026340"/>
          <a:ext cx="8534400" cy="2396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486240" imgH="978840" progId="Visio.Drawing.6">
                  <p:embed/>
                </p:oleObj>
              </mc:Choice>
              <mc:Fallback>
                <p:oleObj name="VISIO" r:id="rId4" imgW="3486240" imgH="9788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026340"/>
                        <a:ext cx="8534400" cy="2396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MIPS State Elements</a:t>
            </a:r>
          </a:p>
        </p:txBody>
      </p:sp>
    </p:spTree>
    <p:extLst>
      <p:ext uri="{BB962C8B-B14F-4D97-AF65-F5344CB8AC3E}">
        <p14:creationId xmlns:p14="http://schemas.microsoft.com/office/powerpoint/2010/main" val="6556098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6389" name="Object 5"/>
          <p:cNvGraphicFramePr>
            <a:graphicFrameLocks noGrp="1" noChangeAspect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27458931"/>
              </p:ext>
            </p:extLst>
          </p:nvPr>
        </p:nvGraphicFramePr>
        <p:xfrm>
          <a:off x="1066800" y="1066800"/>
          <a:ext cx="6824663" cy="533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5572080" imgH="4357800" progId="Visio.Drawing.6">
                  <p:embed/>
                </p:oleObj>
              </mc:Choice>
              <mc:Fallback>
                <p:oleObj name="VISIO" r:id="rId6" imgW="5572080" imgH="43578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066800"/>
                        <a:ext cx="6824663" cy="533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638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9638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&amp; Pipelined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Datapath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4801743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7413" name="Object 5"/>
          <p:cNvGraphicFramePr>
            <a:graphicFrameLocks noGrp="1" noChangeAspect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27817608"/>
              </p:ext>
            </p:extLst>
          </p:nvPr>
        </p:nvGraphicFramePr>
        <p:xfrm>
          <a:off x="685800" y="1423987"/>
          <a:ext cx="8458200" cy="3605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5530320" imgH="2357280" progId="Visio.Drawing.6">
                  <p:embed/>
                </p:oleObj>
              </mc:Choice>
              <mc:Fallback>
                <p:oleObj name="VISIO" r:id="rId7" imgW="5530320" imgH="23572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423987"/>
                        <a:ext cx="8458200" cy="3605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741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9741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7415" name="Rectangle 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66800" y="5372100"/>
            <a:ext cx="80010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000" b="1" i="1" dirty="0" err="1">
                <a:latin typeface="Times New Roman" pitchFamily="18" charset="0"/>
                <a:cs typeface="Arial" charset="0"/>
              </a:rPr>
              <a:t>WriteReg</a:t>
            </a:r>
            <a:r>
              <a:rPr lang="en-US" sz="3000" b="1" dirty="0">
                <a:latin typeface="Times New Roman" pitchFamily="18" charset="0"/>
                <a:cs typeface="Arial" charset="0"/>
              </a:rPr>
              <a:t> must arrive at same time as </a:t>
            </a:r>
            <a:r>
              <a:rPr lang="en-US" sz="3000" b="1" i="1" dirty="0">
                <a:latin typeface="Times New Roman" pitchFamily="18" charset="0"/>
                <a:cs typeface="Arial" charset="0"/>
              </a:rPr>
              <a:t>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Corrected Pipelined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Datapath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2103387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8437" name="Object 5"/>
          <p:cNvGraphicFramePr>
            <a:graphicFrameLocks noGrp="1" noChangeAspect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0914221"/>
              </p:ext>
            </p:extLst>
          </p:nvPr>
        </p:nvGraphicFramePr>
        <p:xfrm>
          <a:off x="914400" y="1143000"/>
          <a:ext cx="8077200" cy="4490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5530320" imgH="3074760" progId="Visio.Drawing.6">
                  <p:embed/>
                </p:oleObj>
              </mc:Choice>
              <mc:Fallback>
                <p:oleObj name="VISIO" r:id="rId7" imgW="5530320" imgH="30747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3000"/>
                        <a:ext cx="8077200" cy="44908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843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9843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8438" name="Text Box 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66800" y="5562600"/>
            <a:ext cx="71628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b="1" dirty="0"/>
              <a:t>Same control unit as single-cycle processor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b="1" dirty="0"/>
              <a:t>Control delayed to proper pipeline stage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Pipelined Processor Control</a:t>
            </a:r>
          </a:p>
        </p:txBody>
      </p:sp>
    </p:spTree>
    <p:extLst>
      <p:ext uri="{BB962C8B-B14F-4D97-AF65-F5344CB8AC3E}">
        <p14:creationId xmlns:p14="http://schemas.microsoft.com/office/powerpoint/2010/main" val="2057369504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87" name="Rectangle 7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8229600" cy="4525963"/>
          </a:xfrm>
        </p:spPr>
        <p:txBody>
          <a:bodyPr/>
          <a:lstStyle/>
          <a:p>
            <a:r>
              <a:rPr lang="en-US" dirty="0"/>
              <a:t>When an instruction depends on result from instruction that hasn’t completed</a:t>
            </a:r>
          </a:p>
          <a:p>
            <a:r>
              <a:rPr lang="en-US" dirty="0"/>
              <a:t>Types: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Data hazard:</a:t>
            </a:r>
            <a:r>
              <a:rPr lang="en-US" dirty="0"/>
              <a:t> register value not yet written back to register file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Control hazard: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next instruction not decided yet (caused by branches)</a:t>
            </a:r>
          </a:p>
        </p:txBody>
      </p:sp>
      <p:sp>
        <p:nvSpPr>
          <p:cNvPr id="130048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048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048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Pipeline Hazards</a:t>
            </a:r>
          </a:p>
        </p:txBody>
      </p:sp>
    </p:spTree>
    <p:extLst>
      <p:ext uri="{BB962C8B-B14F-4D97-AF65-F5344CB8AC3E}">
        <p14:creationId xmlns:p14="http://schemas.microsoft.com/office/powerpoint/2010/main" val="2651106084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6870" name="Object 6"/>
          <p:cNvGraphicFramePr>
            <a:graphicFrameLocks noGrp="1" noChangeAspect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77033394"/>
              </p:ext>
            </p:extLst>
          </p:nvPr>
        </p:nvGraphicFramePr>
        <p:xfrm>
          <a:off x="1143000" y="1371600"/>
          <a:ext cx="7772400" cy="2636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4943520" imgH="1753920" progId="Visio.Drawing.6">
                  <p:embed/>
                </p:oleObj>
              </mc:Choice>
              <mc:Fallback>
                <p:oleObj name="VISIO" r:id="rId7" imgW="4943520" imgH="17539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371600"/>
                        <a:ext cx="7772400" cy="2636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686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686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686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Data Hazard</a:t>
            </a:r>
          </a:p>
        </p:txBody>
      </p:sp>
    </p:spTree>
    <p:extLst>
      <p:ext uri="{BB962C8B-B14F-4D97-AF65-F5344CB8AC3E}">
        <p14:creationId xmlns:p14="http://schemas.microsoft.com/office/powerpoint/2010/main" val="450143037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66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95400"/>
            <a:ext cx="8229600" cy="4525963"/>
          </a:xfrm>
        </p:spPr>
        <p:txBody>
          <a:bodyPr/>
          <a:lstStyle/>
          <a:p>
            <a:r>
              <a:rPr lang="en-US" dirty="0"/>
              <a:t>Insert </a:t>
            </a:r>
            <a:r>
              <a:rPr lang="en-US" dirty="0" err="1">
                <a:latin typeface="Courier New" pitchFamily="49" charset="0"/>
              </a:rPr>
              <a:t>nop</a:t>
            </a:r>
            <a:r>
              <a:rPr lang="en-US" dirty="0" err="1"/>
              <a:t>s</a:t>
            </a:r>
            <a:r>
              <a:rPr lang="en-US" dirty="0"/>
              <a:t> in code at compile time</a:t>
            </a:r>
          </a:p>
          <a:p>
            <a:r>
              <a:rPr lang="en-US" dirty="0"/>
              <a:t>Rearrange code at compile time</a:t>
            </a:r>
          </a:p>
          <a:p>
            <a:r>
              <a:rPr lang="en-US" dirty="0"/>
              <a:t>Forward data at run time</a:t>
            </a:r>
          </a:p>
          <a:p>
            <a:r>
              <a:rPr lang="en-US" dirty="0"/>
              <a:t>Stall the processor at run time</a:t>
            </a:r>
          </a:p>
        </p:txBody>
      </p:sp>
      <p:sp>
        <p:nvSpPr>
          <p:cNvPr id="132096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096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096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Handling Data Hazards</a:t>
            </a:r>
          </a:p>
        </p:txBody>
      </p:sp>
    </p:spTree>
    <p:extLst>
      <p:ext uri="{BB962C8B-B14F-4D97-AF65-F5344CB8AC3E}">
        <p14:creationId xmlns:p14="http://schemas.microsoft.com/office/powerpoint/2010/main" val="897730830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28840" name="Object 8"/>
          <p:cNvGraphicFramePr>
            <a:graphicFrameLocks noGrp="1" noChangeAspect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641552"/>
              </p:ext>
            </p:extLst>
          </p:nvPr>
        </p:nvGraphicFramePr>
        <p:xfrm>
          <a:off x="1066800" y="2362200"/>
          <a:ext cx="7772400" cy="327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5783040" imgH="2439720" progId="Visio.Drawing.6">
                  <p:embed/>
                </p:oleObj>
              </mc:Choice>
              <mc:Fallback>
                <p:oleObj name="VISIO" r:id="rId8" imgW="5783040" imgH="2439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362200"/>
                        <a:ext cx="7772400" cy="327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883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2883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2883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28842" name="Rectangle 10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4400" y="1219200"/>
            <a:ext cx="82296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000" dirty="0">
                <a:latin typeface="Times New Roman" pitchFamily="18" charset="0"/>
                <a:cs typeface="Arial" charset="0"/>
              </a:rPr>
              <a:t>Insert enough </a:t>
            </a:r>
            <a:r>
              <a:rPr lang="en-US" sz="3000" dirty="0" err="1">
                <a:latin typeface="Courier New" pitchFamily="49" charset="0"/>
                <a:cs typeface="Arial" charset="0"/>
              </a:rPr>
              <a:t>nop</a:t>
            </a:r>
            <a:r>
              <a:rPr lang="en-US" sz="3000" dirty="0" err="1">
                <a:latin typeface="Times New Roman" pitchFamily="18" charset="0"/>
                <a:cs typeface="Arial" charset="0"/>
              </a:rPr>
              <a:t>s</a:t>
            </a:r>
            <a:r>
              <a:rPr lang="en-US" sz="3000" dirty="0">
                <a:latin typeface="Times New Roman" pitchFamily="18" charset="0"/>
                <a:cs typeface="Arial" charset="0"/>
              </a:rPr>
              <a:t> for result to be ready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000" dirty="0">
                <a:latin typeface="Times New Roman" pitchFamily="18" charset="0"/>
                <a:cs typeface="Arial" charset="0"/>
              </a:rPr>
              <a:t>Or move independent useful instructions forward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Compile-Time Hazard Elimination</a:t>
            </a:r>
          </a:p>
        </p:txBody>
      </p:sp>
    </p:spTree>
    <p:extLst>
      <p:ext uri="{BB962C8B-B14F-4D97-AF65-F5344CB8AC3E}">
        <p14:creationId xmlns:p14="http://schemas.microsoft.com/office/powerpoint/2010/main" val="2419660153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1510" name="Object 6"/>
          <p:cNvGraphicFramePr>
            <a:graphicFrameLocks noGrp="1" noChangeAspect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87100976"/>
              </p:ext>
            </p:extLst>
          </p:nvPr>
        </p:nvGraphicFramePr>
        <p:xfrm>
          <a:off x="914400" y="1600200"/>
          <a:ext cx="8229600" cy="291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4943520" imgH="1753920" progId="Visio.Drawing.6">
                  <p:embed/>
                </p:oleObj>
              </mc:Choice>
              <mc:Fallback>
                <p:oleObj name="VISIO" r:id="rId7" imgW="4943520" imgH="17539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600200"/>
                        <a:ext cx="8229600" cy="2919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150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150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150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Data Forwarding</a:t>
            </a:r>
          </a:p>
        </p:txBody>
      </p:sp>
    </p:spTree>
    <p:extLst>
      <p:ext uri="{BB962C8B-B14F-4D97-AF65-F5344CB8AC3E}">
        <p14:creationId xmlns:p14="http://schemas.microsoft.com/office/powerpoint/2010/main" val="1087392054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2535" name="Object 7"/>
          <p:cNvGraphicFramePr>
            <a:graphicFrameLocks noGrp="1" noChangeAspect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77586373"/>
              </p:ext>
            </p:extLst>
          </p:nvPr>
        </p:nvGraphicFramePr>
        <p:xfrm>
          <a:off x="838200" y="1147763"/>
          <a:ext cx="8153400" cy="486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6961320" imgH="4155480" progId="Visio.Drawing.6">
                  <p:embed/>
                </p:oleObj>
              </mc:Choice>
              <mc:Fallback>
                <p:oleObj name="VISIO" r:id="rId7" imgW="6961320" imgH="4155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147763"/>
                        <a:ext cx="8153400" cy="4867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253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253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253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Data Forwarding</a:t>
            </a:r>
          </a:p>
        </p:txBody>
      </p:sp>
    </p:spTree>
    <p:extLst>
      <p:ext uri="{BB962C8B-B14F-4D97-AF65-F5344CB8AC3E}">
        <p14:creationId xmlns:p14="http://schemas.microsoft.com/office/powerpoint/2010/main" val="4124410228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895" name="Rectangle 7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066800"/>
            <a:ext cx="8382000" cy="4525963"/>
          </a:xfrm>
        </p:spPr>
        <p:txBody>
          <a:bodyPr>
            <a:noAutofit/>
          </a:bodyPr>
          <a:lstStyle/>
          <a:p>
            <a:r>
              <a:rPr lang="en-US" dirty="0"/>
              <a:t>Forward to Execute stage from either:</a:t>
            </a:r>
          </a:p>
          <a:p>
            <a:pPr lvl="1"/>
            <a:r>
              <a:rPr lang="en-US" sz="2600" dirty="0"/>
              <a:t>Memory stage or</a:t>
            </a:r>
          </a:p>
          <a:p>
            <a:pPr lvl="1"/>
            <a:r>
              <a:rPr lang="en-US" sz="2600" dirty="0" err="1"/>
              <a:t>Writeback</a:t>
            </a:r>
            <a:r>
              <a:rPr lang="en-US" sz="2600" dirty="0"/>
              <a:t> stage</a:t>
            </a:r>
            <a:endParaRPr lang="en-US" sz="3200" dirty="0"/>
          </a:p>
          <a:p>
            <a:r>
              <a:rPr lang="en-US" dirty="0"/>
              <a:t>Forwarding logic for </a:t>
            </a:r>
            <a:r>
              <a:rPr lang="en-US" i="1" dirty="0" err="1"/>
              <a:t>ForwardAE</a:t>
            </a:r>
            <a:r>
              <a:rPr lang="en-US" dirty="0"/>
              <a:t>:</a:t>
            </a:r>
          </a:p>
          <a:p>
            <a:pPr>
              <a:buFontTx/>
              <a:buNone/>
            </a:pPr>
            <a:r>
              <a:rPr lang="en-US" dirty="0"/>
              <a:t>	</a:t>
            </a:r>
            <a:r>
              <a:rPr lang="en-US" sz="1800" b="1" dirty="0">
                <a:latin typeface="Courier New" pitchFamily="49" charset="0"/>
              </a:rPr>
              <a:t>if      ((</a:t>
            </a:r>
            <a:r>
              <a:rPr lang="en-US" sz="1800" b="1" i="1" dirty="0" err="1">
                <a:latin typeface="Courier New" pitchFamily="49" charset="0"/>
              </a:rPr>
              <a:t>rsE</a:t>
            </a:r>
            <a:r>
              <a:rPr lang="en-US" sz="1800" b="1" dirty="0">
                <a:latin typeface="Courier New" pitchFamily="49" charset="0"/>
              </a:rPr>
              <a:t> != 0) AND (</a:t>
            </a:r>
            <a:r>
              <a:rPr lang="en-US" sz="1800" b="1" i="1" dirty="0" err="1">
                <a:latin typeface="Courier New" pitchFamily="49" charset="0"/>
              </a:rPr>
              <a:t>rsE</a:t>
            </a:r>
            <a:r>
              <a:rPr lang="en-US" sz="1800" b="1" dirty="0">
                <a:latin typeface="Courier New" pitchFamily="49" charset="0"/>
              </a:rPr>
              <a:t> == </a:t>
            </a:r>
            <a:r>
              <a:rPr lang="en-US" sz="1800" b="1" i="1" dirty="0" err="1">
                <a:latin typeface="Courier New" pitchFamily="49" charset="0"/>
              </a:rPr>
              <a:t>WriteRegM</a:t>
            </a:r>
            <a:r>
              <a:rPr lang="en-US" sz="1800" b="1" dirty="0">
                <a:latin typeface="Courier New" pitchFamily="49" charset="0"/>
              </a:rPr>
              <a:t>) AND </a:t>
            </a:r>
            <a:r>
              <a:rPr lang="en-US" sz="1800" b="1" i="1" dirty="0" err="1">
                <a:latin typeface="Courier New" pitchFamily="49" charset="0"/>
              </a:rPr>
              <a:t>RegWriteM</a:t>
            </a:r>
            <a:r>
              <a:rPr lang="en-US" sz="1800" b="1" dirty="0">
                <a:latin typeface="Courier New" pitchFamily="49" charset="0"/>
              </a:rPr>
              <a:t>)     </a:t>
            </a:r>
          </a:p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</a:rPr>
              <a:t>		then 	</a:t>
            </a:r>
            <a:r>
              <a:rPr lang="en-US" sz="1800" b="1" i="1" dirty="0" err="1">
                <a:solidFill>
                  <a:schemeClr val="accent1"/>
                </a:solidFill>
                <a:latin typeface="Courier New" pitchFamily="49" charset="0"/>
              </a:rPr>
              <a:t>ForwardAE</a:t>
            </a:r>
            <a:r>
              <a:rPr lang="en-US" sz="1800" b="1" dirty="0">
                <a:solidFill>
                  <a:schemeClr val="accent1"/>
                </a:solidFill>
                <a:latin typeface="Courier New" pitchFamily="49" charset="0"/>
              </a:rPr>
              <a:t> = 10</a:t>
            </a:r>
          </a:p>
          <a:p>
            <a:pPr>
              <a:buFontTx/>
              <a:buNone/>
            </a:pPr>
            <a:r>
              <a:rPr lang="en-US" sz="1800" b="1" dirty="0">
                <a:solidFill>
                  <a:schemeClr val="accent1"/>
                </a:solidFill>
                <a:latin typeface="Courier New" pitchFamily="49" charset="0"/>
              </a:rPr>
              <a:t>	</a:t>
            </a:r>
            <a:r>
              <a:rPr lang="en-US" sz="1800" b="1" dirty="0">
                <a:latin typeface="Courier New" pitchFamily="49" charset="0"/>
              </a:rPr>
              <a:t>else if ((</a:t>
            </a:r>
            <a:r>
              <a:rPr lang="en-US" sz="1800" b="1" i="1" dirty="0" err="1">
                <a:latin typeface="Courier New" pitchFamily="49" charset="0"/>
              </a:rPr>
              <a:t>rsE</a:t>
            </a:r>
            <a:r>
              <a:rPr lang="en-US" sz="1800" b="1" dirty="0">
                <a:latin typeface="Courier New" pitchFamily="49" charset="0"/>
              </a:rPr>
              <a:t> != 0) AND (</a:t>
            </a:r>
            <a:r>
              <a:rPr lang="en-US" sz="1800" b="1" i="1" dirty="0" err="1">
                <a:latin typeface="Courier New" pitchFamily="49" charset="0"/>
              </a:rPr>
              <a:t>rsE</a:t>
            </a:r>
            <a:r>
              <a:rPr lang="en-US" sz="1800" b="1" dirty="0">
                <a:latin typeface="Courier New" pitchFamily="49" charset="0"/>
              </a:rPr>
              <a:t> == </a:t>
            </a:r>
            <a:r>
              <a:rPr lang="en-US" sz="1800" b="1" i="1" dirty="0" err="1">
                <a:latin typeface="Courier New" pitchFamily="49" charset="0"/>
              </a:rPr>
              <a:t>WriteRegW</a:t>
            </a:r>
            <a:r>
              <a:rPr lang="en-US" sz="1800" b="1" dirty="0">
                <a:latin typeface="Courier New" pitchFamily="49" charset="0"/>
              </a:rPr>
              <a:t>) AND </a:t>
            </a:r>
            <a:r>
              <a:rPr lang="en-US" sz="1800" b="1" i="1" dirty="0" err="1">
                <a:latin typeface="Courier New" pitchFamily="49" charset="0"/>
              </a:rPr>
              <a:t>RegWriteW</a:t>
            </a:r>
            <a:r>
              <a:rPr lang="en-US" sz="1800" b="1" dirty="0">
                <a:latin typeface="Courier New" pitchFamily="49" charset="0"/>
              </a:rPr>
              <a:t>) </a:t>
            </a:r>
          </a:p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</a:rPr>
              <a:t>		then 	</a:t>
            </a:r>
            <a:r>
              <a:rPr lang="en-US" sz="1800" b="1" i="1" dirty="0" err="1">
                <a:solidFill>
                  <a:schemeClr val="accent1"/>
                </a:solidFill>
                <a:latin typeface="Courier New" pitchFamily="49" charset="0"/>
              </a:rPr>
              <a:t>ForwardAE</a:t>
            </a:r>
            <a:r>
              <a:rPr lang="en-US" sz="1800" b="1" dirty="0">
                <a:solidFill>
                  <a:schemeClr val="accent1"/>
                </a:solidFill>
                <a:latin typeface="Courier New" pitchFamily="49" charset="0"/>
              </a:rPr>
              <a:t> = 01</a:t>
            </a:r>
          </a:p>
          <a:p>
            <a:pPr>
              <a:buFontTx/>
              <a:buNone/>
            </a:pPr>
            <a:r>
              <a:rPr lang="en-US" sz="1800" b="1" dirty="0">
                <a:solidFill>
                  <a:schemeClr val="accent1"/>
                </a:solidFill>
                <a:latin typeface="Courier New" pitchFamily="49" charset="0"/>
              </a:rPr>
              <a:t>	</a:t>
            </a:r>
            <a:r>
              <a:rPr lang="en-US" sz="1800" b="1" dirty="0">
                <a:latin typeface="Courier New" pitchFamily="49" charset="0"/>
              </a:rPr>
              <a:t>else	 </a:t>
            </a:r>
            <a:r>
              <a:rPr lang="en-US" sz="1800" b="1" dirty="0">
                <a:solidFill>
                  <a:schemeClr val="accent1"/>
                </a:solidFill>
                <a:latin typeface="Courier New" pitchFamily="49" charset="0"/>
              </a:rPr>
              <a:t>   	</a:t>
            </a:r>
            <a:r>
              <a:rPr lang="en-US" sz="1800" b="1" i="1" dirty="0" err="1">
                <a:solidFill>
                  <a:schemeClr val="accent1"/>
                </a:solidFill>
                <a:latin typeface="Courier New" pitchFamily="49" charset="0"/>
              </a:rPr>
              <a:t>ForwardAE</a:t>
            </a:r>
            <a:r>
              <a:rPr lang="en-US" sz="1800" b="1" dirty="0">
                <a:solidFill>
                  <a:schemeClr val="accent1"/>
                </a:solidFill>
                <a:latin typeface="Courier New" pitchFamily="49" charset="0"/>
              </a:rPr>
              <a:t> = 00</a:t>
            </a:r>
          </a:p>
          <a:p>
            <a:pPr marL="0" indent="0">
              <a:buNone/>
            </a:pPr>
            <a:endParaRPr lang="en-US" sz="20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2400" b="1" dirty="0"/>
              <a:t>Forwarding logic for </a:t>
            </a:r>
            <a:r>
              <a:rPr lang="en-US" sz="2400" b="1" i="1" dirty="0" err="1"/>
              <a:t>ForwardBE</a:t>
            </a:r>
            <a:r>
              <a:rPr lang="en-US" sz="2400" b="1" dirty="0"/>
              <a:t> same, but replace </a:t>
            </a:r>
            <a:r>
              <a:rPr lang="en-US" sz="2400" b="1" i="1" dirty="0" err="1"/>
              <a:t>rsE</a:t>
            </a:r>
            <a:r>
              <a:rPr lang="en-US" sz="2400" b="1" dirty="0"/>
              <a:t> with </a:t>
            </a:r>
            <a:r>
              <a:rPr lang="en-US" sz="2400" b="1" i="1" dirty="0" err="1"/>
              <a:t>rtE</a:t>
            </a:r>
            <a:endParaRPr lang="en-US" sz="2400" b="1" dirty="0"/>
          </a:p>
        </p:txBody>
      </p:sp>
      <p:sp>
        <p:nvSpPr>
          <p:cNvPr id="131789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789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Data Forwarding</a:t>
            </a:r>
          </a:p>
        </p:txBody>
      </p:sp>
    </p:spTree>
    <p:extLst>
      <p:ext uri="{BB962C8B-B14F-4D97-AF65-F5344CB8AC3E}">
        <p14:creationId xmlns:p14="http://schemas.microsoft.com/office/powerpoint/2010/main" val="344414392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55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143000"/>
            <a:ext cx="76962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err="1"/>
              <a:t>Datapath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Control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MIPS Processor</a:t>
            </a:r>
          </a:p>
        </p:txBody>
      </p:sp>
    </p:spTree>
    <p:extLst>
      <p:ext uri="{BB962C8B-B14F-4D97-AF65-F5344CB8AC3E}">
        <p14:creationId xmlns:p14="http://schemas.microsoft.com/office/powerpoint/2010/main" val="21914134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3559" name="Object 7"/>
          <p:cNvGraphicFramePr>
            <a:graphicFrameLocks noGrp="1" noChangeAspect="1"/>
          </p:cNvGraphicFramePr>
          <p:nvPr>
            <p:ph idx="4294967295"/>
            <p:custDataLst>
              <p:tags r:id="rId1"/>
            </p:custDataLst>
          </p:nvPr>
        </p:nvGraphicFramePr>
        <p:xfrm>
          <a:off x="914400" y="1600200"/>
          <a:ext cx="8229600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4943520" imgH="1753920" progId="Visio.Drawing.6">
                  <p:embed/>
                </p:oleObj>
              </mc:Choice>
              <mc:Fallback>
                <p:oleObj name="VISIO" r:id="rId8" imgW="4943520" imgH="17539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600200"/>
                        <a:ext cx="8229600" cy="292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355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355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355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3558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Stalling</a:t>
            </a:r>
          </a:p>
        </p:txBody>
      </p:sp>
    </p:spTree>
    <p:extLst>
      <p:ext uri="{BB962C8B-B14F-4D97-AF65-F5344CB8AC3E}">
        <p14:creationId xmlns:p14="http://schemas.microsoft.com/office/powerpoint/2010/main" val="1706250618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4583" name="Object 7"/>
          <p:cNvGraphicFramePr>
            <a:graphicFrameLocks noGrp="1" noChangeAspect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41834271"/>
              </p:ext>
            </p:extLst>
          </p:nvPr>
        </p:nvGraphicFramePr>
        <p:xfrm>
          <a:off x="914400" y="1676400"/>
          <a:ext cx="8153400" cy="273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5225760" imgH="1753920" progId="Visio.Drawing.6">
                  <p:embed/>
                </p:oleObj>
              </mc:Choice>
              <mc:Fallback>
                <p:oleObj name="VISIO" r:id="rId8" imgW="5225760" imgH="17539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676400"/>
                        <a:ext cx="8153400" cy="2736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457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458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4581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4582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Stalling</a:t>
            </a:r>
          </a:p>
        </p:txBody>
      </p:sp>
    </p:spTree>
    <p:extLst>
      <p:ext uri="{BB962C8B-B14F-4D97-AF65-F5344CB8AC3E}">
        <p14:creationId xmlns:p14="http://schemas.microsoft.com/office/powerpoint/2010/main" val="1788167138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5608" name="Object 8"/>
          <p:cNvGraphicFramePr>
            <a:graphicFrameLocks noGrp="1" noChangeAspect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3661493"/>
              </p:ext>
            </p:extLst>
          </p:nvPr>
        </p:nvGraphicFramePr>
        <p:xfrm>
          <a:off x="914400" y="1295400"/>
          <a:ext cx="8001000" cy="477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6961320" imgH="4155480" progId="Visio.Drawing.6">
                  <p:embed/>
                </p:oleObj>
              </mc:Choice>
              <mc:Fallback>
                <p:oleObj name="VISIO" r:id="rId8" imgW="6961320" imgH="4155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295400"/>
                        <a:ext cx="8001000" cy="4776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560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560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560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5606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Stalling Hardware</a:t>
            </a:r>
          </a:p>
        </p:txBody>
      </p:sp>
    </p:spTree>
    <p:extLst>
      <p:ext uri="{BB962C8B-B14F-4D97-AF65-F5344CB8AC3E}">
        <p14:creationId xmlns:p14="http://schemas.microsoft.com/office/powerpoint/2010/main" val="3898662937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920" name="Rectangle 8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1143000" y="1219200"/>
            <a:ext cx="8001000" cy="4953000"/>
          </a:xfrm>
        </p:spPr>
        <p:txBody>
          <a:bodyPr/>
          <a:lstStyle/>
          <a:p>
            <a:pPr marL="0" indent="0">
              <a:spcBef>
                <a:spcPts val="0"/>
              </a:spcBef>
              <a:buFontTx/>
              <a:buNone/>
            </a:pPr>
            <a:r>
              <a:rPr lang="en-US" sz="2400" b="1" i="1" dirty="0" err="1">
                <a:latin typeface="Courier New" pitchFamily="49" charset="0"/>
              </a:rPr>
              <a:t>lwstall</a:t>
            </a:r>
            <a:r>
              <a:rPr lang="en-US" sz="2400" b="1" i="1" dirty="0">
                <a:latin typeface="Courier New" pitchFamily="49" charset="0"/>
              </a:rPr>
              <a:t> </a:t>
            </a:r>
            <a:r>
              <a:rPr lang="en-US" sz="2400" b="1" dirty="0">
                <a:latin typeface="Courier New" pitchFamily="49" charset="0"/>
              </a:rPr>
              <a:t>=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2400" b="1" dirty="0">
                <a:latin typeface="Courier New" pitchFamily="49" charset="0"/>
              </a:rPr>
              <a:t>  ((</a:t>
            </a:r>
            <a:r>
              <a:rPr lang="en-US" sz="2400" b="1" i="1" dirty="0" err="1">
                <a:latin typeface="Courier New" pitchFamily="49" charset="0"/>
              </a:rPr>
              <a:t>rsD</a:t>
            </a:r>
            <a:r>
              <a:rPr lang="en-US" sz="2400" b="1" dirty="0">
                <a:latin typeface="Courier New" pitchFamily="49" charset="0"/>
              </a:rPr>
              <a:t>==</a:t>
            </a:r>
            <a:r>
              <a:rPr lang="en-US" sz="2400" b="1" i="1" dirty="0" err="1">
                <a:latin typeface="Courier New" pitchFamily="49" charset="0"/>
              </a:rPr>
              <a:t>rtE</a:t>
            </a:r>
            <a:r>
              <a:rPr lang="en-US" sz="2400" b="1" dirty="0">
                <a:latin typeface="Courier New" pitchFamily="49" charset="0"/>
              </a:rPr>
              <a:t>) OR (</a:t>
            </a:r>
            <a:r>
              <a:rPr lang="en-US" sz="2400" b="1" i="1" dirty="0" err="1">
                <a:latin typeface="Courier New" pitchFamily="49" charset="0"/>
              </a:rPr>
              <a:t>rtD</a:t>
            </a:r>
            <a:r>
              <a:rPr lang="en-US" sz="2400" b="1" dirty="0">
                <a:latin typeface="Courier New" pitchFamily="49" charset="0"/>
              </a:rPr>
              <a:t>==</a:t>
            </a:r>
            <a:r>
              <a:rPr lang="en-US" sz="2400" b="1" i="1" dirty="0" err="1">
                <a:latin typeface="Courier New" pitchFamily="49" charset="0"/>
              </a:rPr>
              <a:t>rtE</a:t>
            </a:r>
            <a:r>
              <a:rPr lang="en-US" sz="2400" b="1" dirty="0">
                <a:latin typeface="Courier New" pitchFamily="49" charset="0"/>
              </a:rPr>
              <a:t>)) AND </a:t>
            </a:r>
            <a:r>
              <a:rPr lang="en-US" sz="2400" b="1" i="1" dirty="0" err="1">
                <a:latin typeface="Courier New" pitchFamily="49" charset="0"/>
              </a:rPr>
              <a:t>MemtoRegE</a:t>
            </a:r>
            <a:endParaRPr lang="en-US" sz="2400" b="1" i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400" b="1" dirty="0">
                <a:latin typeface="Courier New" pitchFamily="49" charset="0"/>
              </a:rPr>
              <a:t>	</a:t>
            </a:r>
          </a:p>
          <a:p>
            <a:pPr>
              <a:buFontTx/>
              <a:buNone/>
            </a:pPr>
            <a:r>
              <a:rPr lang="en-US" sz="2400" b="1" i="1" dirty="0" err="1">
                <a:latin typeface="Courier New" pitchFamily="49" charset="0"/>
              </a:rPr>
              <a:t>StallF</a:t>
            </a:r>
            <a:r>
              <a:rPr lang="en-US" sz="2400" b="1" dirty="0">
                <a:latin typeface="Courier New" pitchFamily="49" charset="0"/>
              </a:rPr>
              <a:t> = </a:t>
            </a:r>
            <a:r>
              <a:rPr lang="en-US" sz="2400" b="1" i="1" dirty="0" err="1">
                <a:latin typeface="Courier New" pitchFamily="49" charset="0"/>
              </a:rPr>
              <a:t>StallD</a:t>
            </a:r>
            <a:r>
              <a:rPr lang="en-US" sz="2400" b="1" dirty="0">
                <a:latin typeface="Courier New" pitchFamily="49" charset="0"/>
              </a:rPr>
              <a:t> = </a:t>
            </a:r>
            <a:r>
              <a:rPr lang="en-US" sz="2400" b="1" i="1" dirty="0" err="1">
                <a:latin typeface="Courier New" pitchFamily="49" charset="0"/>
              </a:rPr>
              <a:t>FlushE</a:t>
            </a:r>
            <a:r>
              <a:rPr lang="en-US" sz="2400" b="1" dirty="0">
                <a:latin typeface="Courier New" pitchFamily="49" charset="0"/>
              </a:rPr>
              <a:t> = </a:t>
            </a:r>
            <a:r>
              <a:rPr lang="en-US" sz="2400" b="1" i="1" dirty="0" err="1">
                <a:latin typeface="Courier New" pitchFamily="49" charset="0"/>
              </a:rPr>
              <a:t>lwstall</a:t>
            </a:r>
            <a:endParaRPr lang="en-US" sz="2400" b="1" i="1" dirty="0">
              <a:latin typeface="Courier New" pitchFamily="49" charset="0"/>
            </a:endParaRPr>
          </a:p>
          <a:p>
            <a:endParaRPr lang="en-US" sz="2400" dirty="0"/>
          </a:p>
        </p:txBody>
      </p:sp>
      <p:sp>
        <p:nvSpPr>
          <p:cNvPr id="131891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891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891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8918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Stalling Logic</a:t>
            </a:r>
          </a:p>
        </p:txBody>
      </p:sp>
    </p:spTree>
    <p:extLst>
      <p:ext uri="{BB962C8B-B14F-4D97-AF65-F5344CB8AC3E}">
        <p14:creationId xmlns:p14="http://schemas.microsoft.com/office/powerpoint/2010/main" val="2277159698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632" name="Rectangle 8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886097" y="1219200"/>
            <a:ext cx="8229600" cy="4525963"/>
          </a:xfrm>
        </p:spPr>
        <p:txBody>
          <a:bodyPr>
            <a:noAutofit/>
          </a:bodyPr>
          <a:lstStyle/>
          <a:p>
            <a:r>
              <a:rPr lang="en-US" b="1" dirty="0" err="1">
                <a:latin typeface="Courier New" pitchFamily="49" charset="0"/>
              </a:rPr>
              <a:t>beq</a:t>
            </a:r>
            <a:r>
              <a:rPr lang="en-US" b="1" dirty="0"/>
              <a:t>: </a:t>
            </a:r>
          </a:p>
          <a:p>
            <a:pPr lvl="1"/>
            <a:r>
              <a:rPr lang="en-US" sz="2600" dirty="0"/>
              <a:t>branch not determined until 4</a:t>
            </a:r>
            <a:r>
              <a:rPr lang="en-US" sz="2600" baseline="30000" dirty="0"/>
              <a:t>th</a:t>
            </a:r>
            <a:r>
              <a:rPr lang="en-US" sz="2600" dirty="0"/>
              <a:t> stage of pipeline</a:t>
            </a:r>
          </a:p>
          <a:p>
            <a:pPr lvl="1"/>
            <a:r>
              <a:rPr lang="en-US" sz="2600" dirty="0"/>
              <a:t>Instructions after branch fetched before branch occurs</a:t>
            </a:r>
          </a:p>
          <a:p>
            <a:pPr lvl="1"/>
            <a:r>
              <a:rPr lang="en-US" sz="2600" dirty="0"/>
              <a:t>These instructions must be flushed if branch happens</a:t>
            </a:r>
          </a:p>
          <a:p>
            <a:r>
              <a:rPr lang="en-US" b="1" dirty="0"/>
              <a:t>Branch </a:t>
            </a:r>
            <a:r>
              <a:rPr lang="en-US" b="1" dirty="0" err="1"/>
              <a:t>misprediction</a:t>
            </a:r>
            <a:r>
              <a:rPr lang="en-US" b="1" dirty="0"/>
              <a:t> penalty</a:t>
            </a:r>
          </a:p>
          <a:p>
            <a:pPr lvl="1"/>
            <a:r>
              <a:rPr lang="en-US" sz="2600" dirty="0"/>
              <a:t>number of instruction flushed when branch is taken</a:t>
            </a:r>
          </a:p>
          <a:p>
            <a:pPr lvl="1"/>
            <a:r>
              <a:rPr lang="en-US" sz="2600" dirty="0"/>
              <a:t>May be reduced by determining branch earlier</a:t>
            </a:r>
          </a:p>
        </p:txBody>
      </p:sp>
      <p:sp>
        <p:nvSpPr>
          <p:cNvPr id="130662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662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662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6630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Control Hazards</a:t>
            </a:r>
          </a:p>
        </p:txBody>
      </p:sp>
    </p:spTree>
    <p:extLst>
      <p:ext uri="{BB962C8B-B14F-4D97-AF65-F5344CB8AC3E}">
        <p14:creationId xmlns:p14="http://schemas.microsoft.com/office/powerpoint/2010/main" val="3681042940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9943" name="Object 7"/>
          <p:cNvGraphicFramePr>
            <a:graphicFrameLocks noGrp="1" noChangeAspect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0432074"/>
              </p:ext>
            </p:extLst>
          </p:nvPr>
        </p:nvGraphicFramePr>
        <p:xfrm>
          <a:off x="821541" y="1143000"/>
          <a:ext cx="8322459" cy="496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6961320" imgH="4155480" progId="Visio.Drawing.6">
                  <p:embed/>
                </p:oleObj>
              </mc:Choice>
              <mc:Fallback>
                <p:oleObj name="VISIO" r:id="rId8" imgW="6961320" imgH="4155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1541" y="1143000"/>
                        <a:ext cx="8322459" cy="496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993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994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9941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9942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Control Hazards: Original Pipeline</a:t>
            </a:r>
          </a:p>
        </p:txBody>
      </p:sp>
    </p:spTree>
    <p:extLst>
      <p:ext uri="{BB962C8B-B14F-4D97-AF65-F5344CB8AC3E}">
        <p14:creationId xmlns:p14="http://schemas.microsoft.com/office/powerpoint/2010/main" val="2312220525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7655" name="Object 7"/>
          <p:cNvGraphicFramePr>
            <a:graphicFrameLocks noGrp="1" noChangeAspect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30920716"/>
              </p:ext>
            </p:extLst>
          </p:nvPr>
        </p:nvGraphicFramePr>
        <p:xfrm>
          <a:off x="1066800" y="1181100"/>
          <a:ext cx="8001000" cy="346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5629320" imgH="2439720" progId="Visio.Drawing.6">
                  <p:embed/>
                </p:oleObj>
              </mc:Choice>
              <mc:Fallback>
                <p:oleObj name="VISIO" r:id="rId8" imgW="5629320" imgH="2439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181100"/>
                        <a:ext cx="8001000" cy="3467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765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765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765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7654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Control Hazards</a:t>
            </a:r>
          </a:p>
        </p:txBody>
      </p:sp>
    </p:spTree>
    <p:extLst>
      <p:ext uri="{BB962C8B-B14F-4D97-AF65-F5344CB8AC3E}">
        <p14:creationId xmlns:p14="http://schemas.microsoft.com/office/powerpoint/2010/main" val="243961847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8680" name="Object 8"/>
          <p:cNvGraphicFramePr>
            <a:graphicFrameLocks noGrp="1" noChangeAspect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26037557"/>
              </p:ext>
            </p:extLst>
          </p:nvPr>
        </p:nvGraphicFramePr>
        <p:xfrm>
          <a:off x="990600" y="1219200"/>
          <a:ext cx="7848600" cy="468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9" imgW="6961320" imgH="4155480" progId="Visio.Drawing.6">
                  <p:embed/>
                </p:oleObj>
              </mc:Choice>
              <mc:Fallback>
                <p:oleObj name="VISIO" r:id="rId9" imgW="6961320" imgH="4155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219200"/>
                        <a:ext cx="7848600" cy="468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867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867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867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8678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308681" name="Text Box 9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752600" y="6019800"/>
            <a:ext cx="5791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>
                <a:solidFill>
                  <a:schemeClr val="accent2"/>
                </a:solidFill>
              </a:rPr>
              <a:t>Introduced another data hazard in Decode stage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Early Branch Resolution</a:t>
            </a:r>
          </a:p>
        </p:txBody>
      </p:sp>
    </p:spTree>
    <p:extLst>
      <p:ext uri="{BB962C8B-B14F-4D97-AF65-F5344CB8AC3E}">
        <p14:creationId xmlns:p14="http://schemas.microsoft.com/office/powerpoint/2010/main" val="2675423987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9703" name="Object 7"/>
          <p:cNvGraphicFramePr>
            <a:graphicFrameLocks noGrp="1" noChangeAspect="1"/>
          </p:cNvGraphicFramePr>
          <p:nvPr>
            <p:ph sz="half"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77665503"/>
              </p:ext>
            </p:extLst>
          </p:nvPr>
        </p:nvGraphicFramePr>
        <p:xfrm>
          <a:off x="990600" y="1295400"/>
          <a:ext cx="7848600" cy="340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5629320" imgH="2439720" progId="Visio.Drawing.6">
                  <p:embed/>
                </p:oleObj>
              </mc:Choice>
              <mc:Fallback>
                <p:oleObj name="VISIO" r:id="rId8" imgW="5629320" imgH="2439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295400"/>
                        <a:ext cx="7848600" cy="340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969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970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9701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9702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Early Branch Resolution</a:t>
            </a:r>
          </a:p>
        </p:txBody>
      </p:sp>
    </p:spTree>
    <p:extLst>
      <p:ext uri="{BB962C8B-B14F-4D97-AF65-F5344CB8AC3E}">
        <p14:creationId xmlns:p14="http://schemas.microsoft.com/office/powerpoint/2010/main" val="2795046745"/>
      </p:ext>
    </p:extLst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0727" name="Object 7"/>
          <p:cNvGraphicFramePr>
            <a:graphicFrameLocks noGrp="1" noChangeAspect="1"/>
          </p:cNvGraphicFramePr>
          <p:nvPr>
            <p:ph sz="half"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82184565"/>
              </p:ext>
            </p:extLst>
          </p:nvPr>
        </p:nvGraphicFramePr>
        <p:xfrm>
          <a:off x="918095" y="990600"/>
          <a:ext cx="8225905" cy="491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6961320" imgH="4155480" progId="Visio.Drawing.6">
                  <p:embed/>
                </p:oleObj>
              </mc:Choice>
              <mc:Fallback>
                <p:oleObj name="VISIO" r:id="rId8" imgW="6961320" imgH="4155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8095" y="990600"/>
                        <a:ext cx="8225905" cy="4911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072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072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072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0726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Handling Data &amp; Control Hazards</a:t>
            </a:r>
          </a:p>
        </p:txBody>
      </p:sp>
    </p:spTree>
    <p:extLst>
      <p:ext uri="{BB962C8B-B14F-4D97-AF65-F5344CB8AC3E}">
        <p14:creationId xmlns:p14="http://schemas.microsoft.com/office/powerpoint/2010/main" val="1012507834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7441</TotalTime>
  <Words>3844</Words>
  <Application>Microsoft Office PowerPoint</Application>
  <PresentationFormat>全屏显示(4:3)</PresentationFormat>
  <Paragraphs>1196</Paragraphs>
  <Slides>134</Slides>
  <Notes>133</Notes>
  <HiddenSlides>1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134</vt:i4>
      </vt:variant>
    </vt:vector>
  </HeadingPairs>
  <TitlesOfParts>
    <vt:vector size="141" baseType="lpstr">
      <vt:lpstr>Arial</vt:lpstr>
      <vt:lpstr>Calibri</vt:lpstr>
      <vt:lpstr>Courier New</vt:lpstr>
      <vt:lpstr>Times New Roman</vt:lpstr>
      <vt:lpstr>Office Theme</vt:lpstr>
      <vt:lpstr>VISIO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Harvey Mudd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sharris</dc:creator>
  <cp:lastModifiedBy>辰星 赵</cp:lastModifiedBy>
  <cp:revision>101</cp:revision>
  <dcterms:created xsi:type="dcterms:W3CDTF">2012-08-07T04:56:47Z</dcterms:created>
  <dcterms:modified xsi:type="dcterms:W3CDTF">2024-12-03T12:24:54Z</dcterms:modified>
</cp:coreProperties>
</file>